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2"/>
  </p:notesMasterIdLst>
  <p:sldIdLst>
    <p:sldId id="256" r:id="rId2"/>
    <p:sldId id="317" r:id="rId3"/>
    <p:sldId id="310" r:id="rId4"/>
    <p:sldId id="311" r:id="rId5"/>
    <p:sldId id="257" r:id="rId6"/>
    <p:sldId id="258" r:id="rId7"/>
    <p:sldId id="293" r:id="rId8"/>
    <p:sldId id="312" r:id="rId9"/>
    <p:sldId id="261" r:id="rId10"/>
    <p:sldId id="270" r:id="rId11"/>
    <p:sldId id="283" r:id="rId12"/>
    <p:sldId id="262" r:id="rId13"/>
    <p:sldId id="267" r:id="rId14"/>
    <p:sldId id="268" r:id="rId15"/>
    <p:sldId id="269" r:id="rId16"/>
    <p:sldId id="272" r:id="rId17"/>
    <p:sldId id="273" r:id="rId18"/>
    <p:sldId id="274" r:id="rId19"/>
    <p:sldId id="284" r:id="rId20"/>
    <p:sldId id="313" r:id="rId21"/>
    <p:sldId id="285" r:id="rId22"/>
    <p:sldId id="286" r:id="rId23"/>
    <p:sldId id="263" r:id="rId24"/>
    <p:sldId id="294" r:id="rId25"/>
    <p:sldId id="275" r:id="rId26"/>
    <p:sldId id="287" r:id="rId27"/>
    <p:sldId id="295" r:id="rId28"/>
    <p:sldId id="297" r:id="rId29"/>
    <p:sldId id="296" r:id="rId30"/>
    <p:sldId id="298" r:id="rId31"/>
    <p:sldId id="306" r:id="rId32"/>
    <p:sldId id="264" r:id="rId33"/>
    <p:sldId id="314" r:id="rId34"/>
    <p:sldId id="315" r:id="rId35"/>
    <p:sldId id="316" r:id="rId36"/>
    <p:sldId id="279" r:id="rId37"/>
    <p:sldId id="278" r:id="rId38"/>
    <p:sldId id="299" r:id="rId39"/>
    <p:sldId id="308" r:id="rId40"/>
    <p:sldId id="300" r:id="rId41"/>
    <p:sldId id="301" r:id="rId42"/>
    <p:sldId id="302" r:id="rId43"/>
    <p:sldId id="303" r:id="rId44"/>
    <p:sldId id="289" r:id="rId45"/>
    <p:sldId id="305" r:id="rId46"/>
    <p:sldId id="265" r:id="rId47"/>
    <p:sldId id="277" r:id="rId48"/>
    <p:sldId id="291" r:id="rId49"/>
    <p:sldId id="281" r:id="rId50"/>
    <p:sldId id="309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75" autoAdjust="0"/>
    <p:restoredTop sz="78229" autoAdjust="0"/>
  </p:normalViewPr>
  <p:slideViewPr>
    <p:cSldViewPr>
      <p:cViewPr>
        <p:scale>
          <a:sx n="70" d="100"/>
          <a:sy n="70" d="100"/>
        </p:scale>
        <p:origin x="-348" y="5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1617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4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48FE0-0638-476D-85CF-332F647AB1F1}" type="datetimeFigureOut">
              <a:rPr lang="en-US" smtClean="0"/>
              <a:t>10/16/2012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60D4D-06E2-46ED-815B-B15A076AF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97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list of Louisiana colleges…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60D4D-06E2-46ED-815B-B15A076AF54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773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Or it could be what is commonly referred to as a “Tabbed Search” interface. This type of interface weaves several search targets into a single box, but includes clickable tabs that allow users to select one target repository. Tulane has one, as well as LSU and Louisiana Tech.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60D4D-06E2-46ED-815B-B15A076AF54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99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Or it could be what is commonly referred to as a “Tabbed Search” interface. This type of interface weaves several search targets into a single box, but includes clickable tabs that allow users to select one target repository. Tulane has one, as well as LSU and </a:t>
            </a:r>
            <a:r>
              <a:rPr lang="en-US" baseline="0" smtClean="0"/>
              <a:t>Louisiana Tech.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60D4D-06E2-46ED-815B-B15A076AF54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996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60D4D-06E2-46ED-815B-B15A076AF54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422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60D4D-06E2-46ED-815B-B15A076AF54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422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60D4D-06E2-46ED-815B-B15A076AF54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4388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60D4D-06E2-46ED-815B-B15A076AF54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422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Most, like Auburn (pictured here) have true tab interfaces – visually the different</a:t>
            </a:r>
            <a:r>
              <a:rPr lang="en-US" baseline="0" dirty="0" smtClean="0"/>
              <a:t> information resources are represented by tabs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60D4D-06E2-46ED-815B-B15A076AF54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422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last bullet illustrates the biggest defining</a:t>
            </a:r>
            <a:r>
              <a:rPr lang="en-US" baseline="0" dirty="0" smtClean="0"/>
              <a:t> factor. While the Web-Scale Discovery system shares the ability to import non-traditional collections, and also incorporates “Web 2.0” technologies, the hallmark of a WSD is the ability to search an indexed database of article citations, and merge those results into results from the catalog and other sources.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60D4D-06E2-46ED-815B-B15A076AF54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8965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60D4D-06E2-46ED-815B-B15A076AF54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4834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60D4D-06E2-46ED-815B-B15A076AF54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483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the list of ASERL University Libraries…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60D4D-06E2-46ED-815B-B15A076AF54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773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60D4D-06E2-46ED-815B-B15A076AF54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4834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60D4D-06E2-46ED-815B-B15A076AF54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4834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60D4D-06E2-46ED-815B-B15A076AF54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4834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60D4D-06E2-46ED-815B-B15A076AF54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4834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Looking primarily</a:t>
            </a:r>
            <a:r>
              <a:rPr lang="en-US" baseline="0" dirty="0" smtClean="0"/>
              <a:t> at a site’s main navigation scheme. The purpose is to understand different approaches of grouping information. They can either be presented as a vertical navigation bar with drop-down menus, as we did at Tulane. Or they can be presented as headings to groups of visible links.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60D4D-06E2-46ED-815B-B15A076AF54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797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about Services!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60D4D-06E2-46ED-815B-B15A076AF54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170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about Services!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60D4D-06E2-46ED-815B-B15A076AF54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170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24 </a:t>
            </a:r>
            <a:r>
              <a:rPr lang="en-US" baseline="0" dirty="0" smtClean="0"/>
              <a:t>Have main navigation horizontally across the top of the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60D4D-06E2-46ED-815B-B15A076AF54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170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Alabama,</a:t>
            </a:r>
            <a:r>
              <a:rPr lang="en-US" baseline="0" dirty="0" smtClean="0"/>
              <a:t> Florida, Tennessee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60D4D-06E2-46ED-815B-B15A076AF54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568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(2)</a:t>
            </a:r>
            <a:r>
              <a:rPr lang="en-US" baseline="0" dirty="0" smtClean="0"/>
              <a:t> Florida State and Georgia Tech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60D4D-06E2-46ED-815B-B15A076AF54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17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trends I’m going</a:t>
            </a:r>
            <a:r>
              <a:rPr lang="en-US" baseline="0" dirty="0" smtClean="0"/>
              <a:t> to discuss are: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adoption of content management systems;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use of an integrated search box (i.e. allowing users to search for library resources, such as books, from the library home page);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implementation of a web-scale discovery system;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headings used to group links on a site’s main navigation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use of social media (reflected on the home page)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And finally, the use of a rotating carousel to feature library items	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60D4D-06E2-46ED-815B-B15A076AF54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641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their list headings become navigation on internal pages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60D4D-06E2-46ED-815B-B15A076AF54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950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about Services!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60D4D-06E2-46ED-815B-B15A076AF54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170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social media outlets grow increasingly popular world-wide, many libraries have used Facebook, Twitter and other services to reach patrons.</a:t>
            </a:r>
          </a:p>
          <a:p>
            <a:endParaRPr lang="en-US" dirty="0" smtClean="0"/>
          </a:p>
          <a:p>
            <a:r>
              <a:rPr lang="en-US" dirty="0" smtClean="0"/>
              <a:t>In</a:t>
            </a:r>
            <a:r>
              <a:rPr lang="en-US" baseline="0" dirty="0" smtClean="0"/>
              <a:t> this study, I looked for library-specific social media pages linked from a library’s home page.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These examples are from </a:t>
            </a:r>
            <a:r>
              <a:rPr lang="en-US" baseline="0" dirty="0" err="1" smtClean="0"/>
              <a:t>Ull</a:t>
            </a:r>
            <a:r>
              <a:rPr lang="en-US" baseline="0" dirty="0" smtClean="0"/>
              <a:t>, Centenary, and McNeese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60D4D-06E2-46ED-815B-B15A076AF54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023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60D4D-06E2-46ED-815B-B15A076AF54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52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60D4D-06E2-46ED-815B-B15A076AF54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37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of showing web publishing</a:t>
            </a:r>
            <a:r>
              <a:rPr lang="en-US" baseline="0" dirty="0" smtClean="0"/>
              <a:t> training only to logged in users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60D4D-06E2-46ED-815B-B15A076AF54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32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</a:t>
            </a:r>
            <a:r>
              <a:rPr lang="en-US" baseline="0" dirty="0" smtClean="0"/>
              <a:t> determine if a site uses a CMS, I installed the Chrome Sniffer extension. This extension examines a page’s source code and displays an icon to represent the technologies it finds on the page. If a CMS is detected, the corresponding icon is displayed in the address bar.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is very good at detecting open-source and most proprietary systems. It cannot detect a “home-grown” system though.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60D4D-06E2-46ED-815B-B15A076AF54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13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Two use Drupal,</a:t>
            </a:r>
            <a:r>
              <a:rPr lang="en-US" baseline="0" dirty="0" smtClean="0"/>
              <a:t> La. College and Tulane. La College’s library site is part of the college’s site which is also on Drupal. Tulane has a separate web presence from the university, which uses a proprietary CMS.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McNeese uses </a:t>
            </a:r>
            <a:r>
              <a:rPr lang="en-US" baseline="0" dirty="0" err="1" smtClean="0"/>
              <a:t>LibGuides</a:t>
            </a:r>
            <a:r>
              <a:rPr lang="en-US" baseline="0" dirty="0" smtClean="0"/>
              <a:t>, which is better known as a course and subject guide utility.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Nicholls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60D4D-06E2-46ED-815B-B15A076AF54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95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Drupal is the most popular with 6 sites</a:t>
            </a:r>
            <a:r>
              <a:rPr lang="en-US" baseline="0" dirty="0" smtClean="0"/>
              <a:t>. Next comes WordPress with 2 sites. Two sites use the same CMS as the university.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60D4D-06E2-46ED-815B-B15A076AF54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95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could</a:t>
            </a:r>
            <a:r>
              <a:rPr lang="en-US" baseline="0" dirty="0" smtClean="0"/>
              <a:t> also be a single search box directed to a Web-Scale Discovery tool. This example is from McNeese State’s library home page.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60D4D-06E2-46ED-815B-B15A076AF54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99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6A67-ABB3-4A0A-88F4-0B7D8A316025}" type="datetimeFigureOut">
              <a:rPr lang="en-US" smtClean="0"/>
              <a:t>10/16/2012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D26C0A-6DE5-47F9-B01C-0D52137397B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6A67-ABB3-4A0A-88F4-0B7D8A316025}" type="datetimeFigureOut">
              <a:rPr lang="en-US" smtClean="0"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26C0A-6DE5-47F9-B01C-0D52137397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6A67-ABB3-4A0A-88F4-0B7D8A316025}" type="datetimeFigureOut">
              <a:rPr lang="en-US" smtClean="0"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26C0A-6DE5-47F9-B01C-0D52137397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24C6A67-ABB3-4A0A-88F4-0B7D8A316025}" type="datetimeFigureOut">
              <a:rPr lang="en-US" smtClean="0"/>
              <a:t>10/16/2012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D26C0A-6DE5-47F9-B01C-0D52137397B1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6A67-ABB3-4A0A-88F4-0B7D8A316025}" type="datetimeFigureOut">
              <a:rPr lang="en-US" smtClean="0"/>
              <a:t>10/16/2012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D26C0A-6DE5-47F9-B01C-0D52137397B1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24C6A67-ABB3-4A0A-88F4-0B7D8A316025}" type="datetimeFigureOut">
              <a:rPr lang="en-US" smtClean="0"/>
              <a:t>10/16/2012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AD26C0A-6DE5-47F9-B01C-0D52137397B1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24C6A67-ABB3-4A0A-88F4-0B7D8A316025}" type="datetimeFigureOut">
              <a:rPr lang="en-US" smtClean="0"/>
              <a:t>10/16/2012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AD26C0A-6DE5-47F9-B01C-0D52137397B1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6A67-ABB3-4A0A-88F4-0B7D8A316025}" type="datetimeFigureOut">
              <a:rPr lang="en-US" smtClean="0"/>
              <a:t>10/16/2012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D26C0A-6DE5-47F9-B01C-0D52137397B1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6A67-ABB3-4A0A-88F4-0B7D8A316025}" type="datetimeFigureOut">
              <a:rPr lang="en-US" smtClean="0"/>
              <a:t>10/16/2012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D26C0A-6DE5-47F9-B01C-0D52137397B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24C6A67-ABB3-4A0A-88F4-0B7D8A316025}" type="datetimeFigureOut">
              <a:rPr lang="en-US" smtClean="0"/>
              <a:t>10/16/2012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AD26C0A-6DE5-47F9-B01C-0D52137397B1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24C6A67-ABB3-4A0A-88F4-0B7D8A316025}" type="datetimeFigureOut">
              <a:rPr lang="en-US" smtClean="0"/>
              <a:t>10/16/2012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D26C0A-6DE5-47F9-B01C-0D52137397B1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624C6A67-ABB3-4A0A-88F4-0B7D8A316025}" type="datetimeFigureOut">
              <a:rPr lang="en-US" smtClean="0"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2AD26C0A-6DE5-47F9-B01C-0D52137397B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icholls.edu/library/" TargetMode="External"/><Relationship Id="rId3" Type="http://schemas.openxmlformats.org/officeDocument/2006/relationships/hyperlink" Target="http://www.lacollege.edu/academics/library" TargetMode="External"/><Relationship Id="rId7" Type="http://schemas.openxmlformats.org/officeDocument/2006/relationships/hyperlink" Target="http://www.lsua.edu/Resources/Library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ibrary.nsula.edu/" TargetMode="External"/><Relationship Id="rId5" Type="http://schemas.openxmlformats.org/officeDocument/2006/relationships/hyperlink" Target="http://www.library.mcneese.edu/" TargetMode="External"/><Relationship Id="rId4" Type="http://schemas.openxmlformats.org/officeDocument/2006/relationships/hyperlink" Target="http://library.tulane.edu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b.ua.edu/" TargetMode="External"/><Relationship Id="rId3" Type="http://schemas.openxmlformats.org/officeDocument/2006/relationships/hyperlink" Target="http://library.fiu.edu/" TargetMode="External"/><Relationship Id="rId7" Type="http://schemas.openxmlformats.org/officeDocument/2006/relationships/hyperlink" Target="http://library.tulane.edu/" TargetMode="External"/><Relationship Id="rId12" Type="http://schemas.openxmlformats.org/officeDocument/2006/relationships/hyperlink" Target="http://www.lib.usf.edu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ib.ncsu.edu/" TargetMode="External"/><Relationship Id="rId11" Type="http://schemas.openxmlformats.org/officeDocument/2006/relationships/hyperlink" Target="http://library.miami.edu/" TargetMode="External"/><Relationship Id="rId5" Type="http://schemas.openxmlformats.org/officeDocument/2006/relationships/hyperlink" Target="http://web.library.emory.edu/" TargetMode="External"/><Relationship Id="rId10" Type="http://schemas.openxmlformats.org/officeDocument/2006/relationships/hyperlink" Target="http://louisville.edu/library" TargetMode="External"/><Relationship Id="rId4" Type="http://schemas.openxmlformats.org/officeDocument/2006/relationships/hyperlink" Target="https://swem.wm.edu/" TargetMode="External"/><Relationship Id="rId9" Type="http://schemas.openxmlformats.org/officeDocument/2006/relationships/hyperlink" Target="http://library.uncc.edu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.lsu.edu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rary.virginia.edu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.auburn.edu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sc.edu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emphis.edu/libraries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uncg.edu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ib.umd.edu/" TargetMode="External"/><Relationship Id="rId5" Type="http://schemas.openxmlformats.org/officeDocument/2006/relationships/hyperlink" Target="http://louisville.edu/library" TargetMode="External"/><Relationship Id="rId4" Type="http://schemas.openxmlformats.org/officeDocument/2006/relationships/hyperlink" Target="http://www.uab.edu/home/uablibraries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tulane.edu/" TargetMode="External"/><Relationship Id="rId7" Type="http://schemas.openxmlformats.org/officeDocument/2006/relationships/hyperlink" Target="http://www.library.vanderbilt.edu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eb.library.emory.edu/" TargetMode="External"/><Relationship Id="rId5" Type="http://schemas.openxmlformats.org/officeDocument/2006/relationships/hyperlink" Target="http://www.library.vcu.edu/" TargetMode="External"/><Relationship Id="rId4" Type="http://schemas.openxmlformats.org/officeDocument/2006/relationships/hyperlink" Target="http://www.lib.utk.edu/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b.usf.edu/" TargetMode="External"/><Relationship Id="rId3" Type="http://schemas.openxmlformats.org/officeDocument/2006/relationships/hyperlink" Target="http://www.library.gsu.edu/" TargetMode="External"/><Relationship Id="rId7" Type="http://schemas.openxmlformats.org/officeDocument/2006/relationships/hyperlink" Target="http://www.libs.uga.edu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ibrary.ucf.edu/" TargetMode="External"/><Relationship Id="rId5" Type="http://schemas.openxmlformats.org/officeDocument/2006/relationships/hyperlink" Target="http://www.lib.ua.edu/" TargetMode="External"/><Relationship Id="rId4" Type="http://schemas.openxmlformats.org/officeDocument/2006/relationships/hyperlink" Target="http://www.lib.lsu.edu/" TargetMode="External"/><Relationship Id="rId9" Type="http://schemas.openxmlformats.org/officeDocument/2006/relationships/hyperlink" Target="http://library.msstate.edu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lolcollege-edu.org/content/academic-programs-college-library" TargetMode="External"/><Relationship Id="rId13" Type="http://schemas.openxmlformats.org/officeDocument/2006/relationships/hyperlink" Target="http://www.lib.lsu.edu/" TargetMode="External"/><Relationship Id="rId18" Type="http://schemas.openxmlformats.org/officeDocument/2006/relationships/hyperlink" Target="http://library.louisiana.edu/" TargetMode="External"/><Relationship Id="rId3" Type="http://schemas.openxmlformats.org/officeDocument/2006/relationships/hyperlink" Target="http://www.centenary.edu/library" TargetMode="External"/><Relationship Id="rId21" Type="http://schemas.openxmlformats.org/officeDocument/2006/relationships/hyperlink" Target="http://www.nicholls.edu/library/" TargetMode="External"/><Relationship Id="rId7" Type="http://schemas.openxmlformats.org/officeDocument/2006/relationships/hyperlink" Target="http://www.lacollege.edu/academics/library" TargetMode="External"/><Relationship Id="rId12" Type="http://schemas.openxmlformats.org/officeDocument/2006/relationships/hyperlink" Target="http://www.selu.edu/library/" TargetMode="External"/><Relationship Id="rId17" Type="http://schemas.openxmlformats.org/officeDocument/2006/relationships/hyperlink" Target="http://www.lsua.edu/Resources/Library/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://library.tulane.edu/" TargetMode="External"/><Relationship Id="rId20" Type="http://schemas.openxmlformats.org/officeDocument/2006/relationships/hyperlink" Target="http://www.ulm.edu/librar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lhcc.edu/x504.xml" TargetMode="External"/><Relationship Id="rId11" Type="http://schemas.openxmlformats.org/officeDocument/2006/relationships/hyperlink" Target="http://library.loyno.edu/" TargetMode="External"/><Relationship Id="rId24" Type="http://schemas.openxmlformats.org/officeDocument/2006/relationships/hyperlink" Target="http://www.xula.edu/library/" TargetMode="External"/><Relationship Id="rId5" Type="http://schemas.openxmlformats.org/officeDocument/2006/relationships/hyperlink" Target="http://www.gram.edu/research/library/" TargetMode="External"/><Relationship Id="rId15" Type="http://schemas.openxmlformats.org/officeDocument/2006/relationships/hyperlink" Target="http://www.lsus.edu/library" TargetMode="External"/><Relationship Id="rId23" Type="http://schemas.openxmlformats.org/officeDocument/2006/relationships/hyperlink" Target="http://www.nobts.edu/Library/Default.html" TargetMode="External"/><Relationship Id="rId10" Type="http://schemas.openxmlformats.org/officeDocument/2006/relationships/hyperlink" Target="http://www.sjasc.edu/library-about.php" TargetMode="External"/><Relationship Id="rId19" Type="http://schemas.openxmlformats.org/officeDocument/2006/relationships/hyperlink" Target="http://www.library.mcneese.edu/" TargetMode="External"/><Relationship Id="rId4" Type="http://schemas.openxmlformats.org/officeDocument/2006/relationships/hyperlink" Target="http://library.nsula.edu/" TargetMode="External"/><Relationship Id="rId9" Type="http://schemas.openxmlformats.org/officeDocument/2006/relationships/hyperlink" Target="http://www.latech.edu/library" TargetMode="External"/><Relationship Id="rId14" Type="http://schemas.openxmlformats.org/officeDocument/2006/relationships/hyperlink" Target="http://www.suno.edu/Library/index.php" TargetMode="External"/><Relationship Id="rId22" Type="http://schemas.openxmlformats.org/officeDocument/2006/relationships/hyperlink" Target="http://library.uno.edu/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lemiss.edu/depts/general_library/" TargetMode="External"/><Relationship Id="rId13" Type="http://schemas.openxmlformats.org/officeDocument/2006/relationships/hyperlink" Target="http://www.ecu.edu/lib/" TargetMode="External"/><Relationship Id="rId3" Type="http://schemas.openxmlformats.org/officeDocument/2006/relationships/hyperlink" Target="http://www.lib.unc.edu/" TargetMode="External"/><Relationship Id="rId7" Type="http://schemas.openxmlformats.org/officeDocument/2006/relationships/hyperlink" Target="http://library.fiu.edu/" TargetMode="External"/><Relationship Id="rId12" Type="http://schemas.openxmlformats.org/officeDocument/2006/relationships/hyperlink" Target="http://zsr.wfu.edu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ibrary.miami.edu/" TargetMode="External"/><Relationship Id="rId11" Type="http://schemas.openxmlformats.org/officeDocument/2006/relationships/hyperlink" Target="http://library.duke.edu/" TargetMode="External"/><Relationship Id="rId5" Type="http://schemas.openxmlformats.org/officeDocument/2006/relationships/hyperlink" Target="http://www.lib.ncsu.edu/" TargetMode="External"/><Relationship Id="rId15" Type="http://schemas.openxmlformats.org/officeDocument/2006/relationships/hyperlink" Target="http://www.lib.fsu.edu/" TargetMode="External"/><Relationship Id="rId10" Type="http://schemas.openxmlformats.org/officeDocument/2006/relationships/hyperlink" Target="http://www.lib.vt.edu/" TargetMode="External"/><Relationship Id="rId4" Type="http://schemas.openxmlformats.org/officeDocument/2006/relationships/hyperlink" Target="http://www.uflib.ufl.edu/" TargetMode="External"/><Relationship Id="rId9" Type="http://schemas.openxmlformats.org/officeDocument/2006/relationships/hyperlink" Target="http://www.clemson.edu/library/" TargetMode="External"/><Relationship Id="rId14" Type="http://schemas.openxmlformats.org/officeDocument/2006/relationships/hyperlink" Target="http://www.library.virginia.edu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gmu.edu/" TargetMode="External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hyperlink" Target="http://www.lib.ncsu.edu/" TargetMode="External"/><Relationship Id="rId4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swem.wm.edu/" TargetMode="External"/><Relationship Id="rId13" Type="http://schemas.openxmlformats.org/officeDocument/2006/relationships/hyperlink" Target="http://www.lib.umd.edu/" TargetMode="External"/><Relationship Id="rId18" Type="http://schemas.openxmlformats.org/officeDocument/2006/relationships/hyperlink" Target="http://www.lib.fsu.edu/" TargetMode="External"/><Relationship Id="rId26" Type="http://schemas.openxmlformats.org/officeDocument/2006/relationships/hyperlink" Target="http://webapps.jhu.edu/jhuniverse/academics/libraries/" TargetMode="External"/><Relationship Id="rId39" Type="http://schemas.openxmlformats.org/officeDocument/2006/relationships/hyperlink" Target="http://www.lib.vt.edu/" TargetMode="External"/><Relationship Id="rId3" Type="http://schemas.openxmlformats.org/officeDocument/2006/relationships/hyperlink" Target="http://www.aserl.org/about/member-libraries/" TargetMode="External"/><Relationship Id="rId21" Type="http://schemas.openxmlformats.org/officeDocument/2006/relationships/hyperlink" Target="http://www.lib.unc.edu/" TargetMode="External"/><Relationship Id="rId34" Type="http://schemas.openxmlformats.org/officeDocument/2006/relationships/hyperlink" Target="http://library.tulane.edu/" TargetMode="External"/><Relationship Id="rId7" Type="http://schemas.openxmlformats.org/officeDocument/2006/relationships/hyperlink" Target="http://www.libs.uga.edu/" TargetMode="External"/><Relationship Id="rId12" Type="http://schemas.openxmlformats.org/officeDocument/2006/relationships/hyperlink" Target="http://www.ecu.edu/lib/" TargetMode="External"/><Relationship Id="rId17" Type="http://schemas.openxmlformats.org/officeDocument/2006/relationships/hyperlink" Target="http://library.miami.edu/" TargetMode="External"/><Relationship Id="rId25" Type="http://schemas.openxmlformats.org/officeDocument/2006/relationships/hyperlink" Target="http://library.uncg.edu/" TargetMode="External"/><Relationship Id="rId33" Type="http://schemas.openxmlformats.org/officeDocument/2006/relationships/hyperlink" Target="http://www.library.virginia.edu/" TargetMode="External"/><Relationship Id="rId38" Type="http://schemas.openxmlformats.org/officeDocument/2006/relationships/hyperlink" Target="http://www.uab.edu/home/uablibraries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http://library.fiu.edu/" TargetMode="External"/><Relationship Id="rId20" Type="http://schemas.openxmlformats.org/officeDocument/2006/relationships/hyperlink" Target="http://library.gmu.edu/" TargetMode="External"/><Relationship Id="rId29" Type="http://schemas.openxmlformats.org/officeDocument/2006/relationships/hyperlink" Target="http://www.lib.usf.edu/" TargetMode="External"/><Relationship Id="rId41" Type="http://schemas.openxmlformats.org/officeDocument/2006/relationships/hyperlink" Target="http://zsr.wfu.ed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lemson.edu/library/" TargetMode="External"/><Relationship Id="rId11" Type="http://schemas.openxmlformats.org/officeDocument/2006/relationships/hyperlink" Target="http://louisville.edu/library" TargetMode="External"/><Relationship Id="rId24" Type="http://schemas.openxmlformats.org/officeDocument/2006/relationships/hyperlink" Target="http://www.library.gsu.edu/" TargetMode="External"/><Relationship Id="rId32" Type="http://schemas.openxmlformats.org/officeDocument/2006/relationships/hyperlink" Target="http://www.lib.ncsu.edu/" TargetMode="External"/><Relationship Id="rId37" Type="http://schemas.openxmlformats.org/officeDocument/2006/relationships/hyperlink" Target="http://www.library.vcu.edu/" TargetMode="External"/><Relationship Id="rId40" Type="http://schemas.openxmlformats.org/officeDocument/2006/relationships/hyperlink" Target="http://library.ucf.edu/" TargetMode="External"/><Relationship Id="rId5" Type="http://schemas.openxmlformats.org/officeDocument/2006/relationships/hyperlink" Target="http://www.uflib.ufl.edu/" TargetMode="External"/><Relationship Id="rId15" Type="http://schemas.openxmlformats.org/officeDocument/2006/relationships/hyperlink" Target="http://www.memphis.edu/libraries/" TargetMode="External"/><Relationship Id="rId23" Type="http://schemas.openxmlformats.org/officeDocument/2006/relationships/hyperlink" Target="http://library.uncc.edu/" TargetMode="External"/><Relationship Id="rId28" Type="http://schemas.openxmlformats.org/officeDocument/2006/relationships/hyperlink" Target="http://www.lib.lsu.edu/" TargetMode="External"/><Relationship Id="rId36" Type="http://schemas.openxmlformats.org/officeDocument/2006/relationships/hyperlink" Target="http://www.lib.ua.edu/" TargetMode="External"/><Relationship Id="rId10" Type="http://schemas.openxmlformats.org/officeDocument/2006/relationships/hyperlink" Target="http://library.duke.edu/" TargetMode="External"/><Relationship Id="rId19" Type="http://schemas.openxmlformats.org/officeDocument/2006/relationships/hyperlink" Target="http://www.olemiss.edu/depts/general_library/" TargetMode="External"/><Relationship Id="rId31" Type="http://schemas.openxmlformats.org/officeDocument/2006/relationships/hyperlink" Target="http://www.lib.utk.edu/" TargetMode="External"/><Relationship Id="rId4" Type="http://schemas.openxmlformats.org/officeDocument/2006/relationships/hyperlink" Target="http://www.lib.auburn.edu/" TargetMode="External"/><Relationship Id="rId9" Type="http://schemas.openxmlformats.org/officeDocument/2006/relationships/hyperlink" Target="http://libraries.uky.edu/" TargetMode="External"/><Relationship Id="rId14" Type="http://schemas.openxmlformats.org/officeDocument/2006/relationships/hyperlink" Target="http://web.library.emory.edu/" TargetMode="External"/><Relationship Id="rId22" Type="http://schemas.openxmlformats.org/officeDocument/2006/relationships/hyperlink" Target="http://www.library.gatech.edu/" TargetMode="External"/><Relationship Id="rId27" Type="http://schemas.openxmlformats.org/officeDocument/2006/relationships/hyperlink" Target="http://library.sc.edu/" TargetMode="External"/><Relationship Id="rId30" Type="http://schemas.openxmlformats.org/officeDocument/2006/relationships/hyperlink" Target="http://library.msstate.edu/" TargetMode="External"/><Relationship Id="rId35" Type="http://schemas.openxmlformats.org/officeDocument/2006/relationships/hyperlink" Target="http://www.library.vanderbilt.edu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hyperlink" Target="http://www.library.vanderbilt.edu/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ontent_management_syste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usinessdictionary.com/definition/content-management-system-CMS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tulane.ed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Louisiana and other Southeastern Academic Libraries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Library Website Design Trends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05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Of the 22 Louisiana library sites, 6 use a CMS.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* indicates library site is part of university’s CMS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Content Management Systems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545308"/>
              </p:ext>
            </p:extLst>
          </p:nvPr>
        </p:nvGraphicFramePr>
        <p:xfrm>
          <a:off x="1219200" y="2133600"/>
          <a:ext cx="5638800" cy="27412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19400"/>
                <a:gridCol w="2819400"/>
              </a:tblGrid>
              <a:tr h="456882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  <a:hlinkClick r:id="rId3"/>
                        </a:rPr>
                        <a:t>La College</a:t>
                      </a:r>
                      <a:endParaRPr lang="en-US" sz="2800" b="0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 smtClean="0">
                          <a:effectLst/>
                        </a:rPr>
                        <a:t>Drupal *</a:t>
                      </a:r>
                      <a:endParaRPr lang="en-US" sz="2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456882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sng" strike="noStrike" dirty="0">
                          <a:effectLst/>
                          <a:hlinkClick r:id="rId4"/>
                        </a:rPr>
                        <a:t>Tulane</a:t>
                      </a:r>
                      <a:endParaRPr lang="en-US" sz="2800" b="0" i="0" u="sng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Drupal</a:t>
                      </a:r>
                      <a:endParaRPr lang="en-US" sz="2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456882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sng" strike="noStrike" dirty="0">
                          <a:effectLst/>
                          <a:hlinkClick r:id="rId5"/>
                        </a:rPr>
                        <a:t>McNeese State</a:t>
                      </a:r>
                      <a:endParaRPr lang="en-US" sz="2800" b="0" i="0" u="sng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 err="1">
                          <a:effectLst/>
                        </a:rPr>
                        <a:t>Libguides</a:t>
                      </a:r>
                      <a:endParaRPr lang="en-US" sz="2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456882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sng" strike="noStrike" dirty="0">
                          <a:effectLst/>
                          <a:hlinkClick r:id="rId6"/>
                        </a:rPr>
                        <a:t>Northwestern</a:t>
                      </a:r>
                      <a:endParaRPr lang="en-US" sz="2800" b="0" i="0" u="sng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 err="1" smtClean="0">
                          <a:effectLst/>
                        </a:rPr>
                        <a:t>Silverstripe</a:t>
                      </a:r>
                      <a:r>
                        <a:rPr lang="en-US" sz="2800" u="none" strike="noStrike" dirty="0" smtClean="0">
                          <a:effectLst/>
                        </a:rPr>
                        <a:t> *</a:t>
                      </a:r>
                      <a:endParaRPr lang="en-US" sz="2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456882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sng" strike="noStrike" dirty="0">
                          <a:effectLst/>
                          <a:hlinkClick r:id="rId7"/>
                        </a:rPr>
                        <a:t>LSU-Alexandria</a:t>
                      </a:r>
                      <a:endParaRPr lang="en-US" sz="2800" b="0" i="0" u="sng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 err="1" smtClean="0">
                          <a:effectLst/>
                        </a:rPr>
                        <a:t>SiteFinity</a:t>
                      </a:r>
                      <a:r>
                        <a:rPr lang="en-US" sz="2800" u="none" strike="noStrike" dirty="0" smtClean="0">
                          <a:effectLst/>
                        </a:rPr>
                        <a:t> *</a:t>
                      </a:r>
                      <a:endParaRPr lang="en-US" sz="2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456882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sng" strike="noStrike" dirty="0">
                          <a:effectLst/>
                          <a:hlinkClick r:id="rId8"/>
                        </a:rPr>
                        <a:t>Nicholls State</a:t>
                      </a:r>
                      <a:endParaRPr lang="en-US" sz="2800" b="0" i="0" u="sng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 smtClean="0">
                          <a:effectLst/>
                        </a:rPr>
                        <a:t>WordPress *</a:t>
                      </a:r>
                      <a:endParaRPr lang="en-US" sz="2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07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mtClean="0"/>
              <a:t>Of the 38 ASERL </a:t>
            </a:r>
            <a:r>
              <a:rPr lang="en-US" dirty="0" smtClean="0"/>
              <a:t>library sites, 10 use a CMS.</a:t>
            </a:r>
          </a:p>
          <a:p>
            <a:r>
              <a:rPr lang="en-US" sz="2400" dirty="0" smtClean="0"/>
              <a:t>* indicates library site is part of university’s CMS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Content Management Systems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483521"/>
              </p:ext>
            </p:extLst>
          </p:nvPr>
        </p:nvGraphicFramePr>
        <p:xfrm>
          <a:off x="685800" y="2584945"/>
          <a:ext cx="7239000" cy="33586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29200"/>
                <a:gridCol w="2209800"/>
              </a:tblGrid>
              <a:tr h="3574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sng" strike="noStrike" dirty="0">
                          <a:effectLst/>
                          <a:hlinkClick r:id="rId3"/>
                        </a:rPr>
                        <a:t>Florida International University</a:t>
                      </a:r>
                      <a:endParaRPr lang="en-US" sz="20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DotNetNuke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74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sng" strike="noStrike" dirty="0">
                          <a:effectLst/>
                          <a:hlinkClick r:id="rId4"/>
                        </a:rPr>
                        <a:t>College of William and Mary</a:t>
                      </a:r>
                      <a:endParaRPr lang="en-US" sz="20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Drupal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74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sng" strike="noStrike" dirty="0">
                          <a:effectLst/>
                          <a:hlinkClick r:id="rId5"/>
                        </a:rPr>
                        <a:t>Emory University</a:t>
                      </a:r>
                      <a:endParaRPr lang="en-US" sz="20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Drupal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74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sng" strike="noStrike">
                          <a:effectLst/>
                          <a:hlinkClick r:id="rId6"/>
                        </a:rPr>
                        <a:t>North Carolina State University</a:t>
                      </a:r>
                      <a:endParaRPr lang="en-US" sz="2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Drupal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74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sng" strike="noStrike">
                          <a:effectLst/>
                          <a:hlinkClick r:id="rId7"/>
                        </a:rPr>
                        <a:t>Tulane University</a:t>
                      </a:r>
                      <a:endParaRPr lang="en-US" sz="2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Drupal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74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sng" strike="noStrike">
                          <a:effectLst/>
                          <a:hlinkClick r:id="rId8"/>
                        </a:rPr>
                        <a:t>University of Alabama</a:t>
                      </a:r>
                      <a:endParaRPr lang="en-US" sz="2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Drupal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574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sng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  <a:hlinkClick r:id="rId9"/>
                        </a:rPr>
                        <a:t>University of North Carolina at Charlotte</a:t>
                      </a:r>
                      <a:endParaRPr lang="en-US" sz="20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Drupal 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574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sng" strike="noStrike" dirty="0">
                          <a:effectLst/>
                          <a:hlinkClick r:id="rId10"/>
                        </a:rPr>
                        <a:t>University of Louisville</a:t>
                      </a:r>
                      <a:endParaRPr lang="en-US" sz="20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smtClean="0">
                          <a:effectLst/>
                        </a:rPr>
                        <a:t>Plone 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574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sng" strike="noStrike" dirty="0">
                          <a:effectLst/>
                          <a:hlinkClick r:id="rId11"/>
                        </a:rPr>
                        <a:t>University of Miami</a:t>
                      </a:r>
                      <a:endParaRPr lang="en-US" sz="20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err="1">
                          <a:effectLst/>
                        </a:rPr>
                        <a:t>Wordpress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574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sng" strike="noStrike">
                          <a:effectLst/>
                          <a:hlinkClick r:id="rId12"/>
                        </a:rPr>
                        <a:t>University of South Florida</a:t>
                      </a:r>
                      <a:endParaRPr lang="en-US" sz="2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err="1">
                          <a:effectLst/>
                        </a:rPr>
                        <a:t>Wordpress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095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 search box on a library home page</a:t>
            </a:r>
          </a:p>
          <a:p>
            <a:endParaRPr lang="en-US" dirty="0" smtClean="0"/>
          </a:p>
          <a:p>
            <a:r>
              <a:rPr lang="en-US" dirty="0" smtClean="0"/>
              <a:t>Single box for catalog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Integrated </a:t>
            </a:r>
            <a:r>
              <a:rPr lang="en-US" dirty="0" smtClean="0"/>
              <a:t>Search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75" y="3000375"/>
            <a:ext cx="18764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4" y="3852858"/>
            <a:ext cx="4657725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852858"/>
            <a:ext cx="1429714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729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Single box for multiple sources (Discovery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Search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09800"/>
            <a:ext cx="4981575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270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Tabbed Search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46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Search</a:t>
            </a:r>
            <a:endParaRPr lang="en-US" dirty="0"/>
          </a:p>
        </p:txBody>
      </p:sp>
      <p:pic>
        <p:nvPicPr>
          <p:cNvPr id="6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873" y="2209800"/>
            <a:ext cx="5845907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682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16 sites have an integrated search of some kind.</a:t>
            </a:r>
          </a:p>
          <a:p>
            <a:r>
              <a:rPr lang="en-US" dirty="0" smtClean="0"/>
              <a:t>9 search the catalog only</a:t>
            </a:r>
          </a:p>
          <a:p>
            <a:r>
              <a:rPr lang="en-US" dirty="0" smtClean="0"/>
              <a:t>2 search Google Scholar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Louisiana - Integrated Search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95600"/>
            <a:ext cx="5705475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5181600"/>
            <a:ext cx="1305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(Centenary)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53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2, McNeese and Loyola, have multiple search boxes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Louisiana - Integrated </a:t>
            </a:r>
            <a:r>
              <a:rPr lang="en-US" dirty="0" smtClean="0"/>
              <a:t>Search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819400"/>
            <a:ext cx="3686175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3998" y="2819400"/>
            <a:ext cx="2980953" cy="28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18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3, LSU ,Tulane, and La. Tech have tabbed search boxes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Integrated </a:t>
            </a:r>
            <a:r>
              <a:rPr lang="en-US" dirty="0" smtClean="0"/>
              <a:t>Search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38401"/>
            <a:ext cx="4114800" cy="175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56318"/>
            <a:ext cx="3638550" cy="1520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400021"/>
            <a:ext cx="5448300" cy="2110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857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All 38 sites have an integrated search of some kind on the main library’s home page.</a:t>
            </a:r>
          </a:p>
          <a:p>
            <a:r>
              <a:rPr lang="en-US" dirty="0" smtClean="0"/>
              <a:t>8 are “single” search boxes</a:t>
            </a:r>
          </a:p>
          <a:p>
            <a:r>
              <a:rPr lang="en-US" dirty="0" smtClean="0"/>
              <a:t>1 (Georgia Tech) searches the catalog only</a:t>
            </a:r>
          </a:p>
          <a:p>
            <a:r>
              <a:rPr lang="en-US" dirty="0" smtClean="0"/>
              <a:t>The other 7 search a discovery tool or next-generation catalog</a:t>
            </a:r>
          </a:p>
          <a:p>
            <a:r>
              <a:rPr lang="en-US" dirty="0" smtClean="0"/>
              <a:t>Virginia has created a custom results page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ASERL - Integrated Search</a:t>
            </a:r>
            <a:endParaRPr lang="en-US" dirty="0"/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14800"/>
            <a:ext cx="56769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539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Dave Comeaux</a:t>
            </a:r>
          </a:p>
          <a:p>
            <a:r>
              <a:rPr lang="en-US" dirty="0" smtClean="0"/>
              <a:t>Web Services Librarian</a:t>
            </a:r>
          </a:p>
          <a:p>
            <a:r>
              <a:rPr lang="en-US" dirty="0" smtClean="0"/>
              <a:t>Tulane University</a:t>
            </a:r>
          </a:p>
          <a:p>
            <a:r>
              <a:rPr lang="en-US" dirty="0" smtClean="0"/>
              <a:t>Responsible for oversight of content and design of the library’s web presence for the main library website and several related sites</a:t>
            </a:r>
          </a:p>
          <a:p>
            <a:r>
              <a:rPr lang="en-US" dirty="0" smtClean="0"/>
              <a:t>Interests in content management, usability and accessibility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50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ASERL - Integrated Search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88026"/>
            <a:ext cx="7229475" cy="3781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633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828800"/>
            <a:ext cx="5181600" cy="4297363"/>
          </a:xfrm>
        </p:spPr>
        <p:txBody>
          <a:bodyPr/>
          <a:lstStyle/>
          <a:p>
            <a:r>
              <a:rPr lang="en-US" dirty="0" smtClean="0"/>
              <a:t>1, Vanderbilt, has </a:t>
            </a:r>
            <a:r>
              <a:rPr lang="en-US" dirty="0"/>
              <a:t>two separate boxes (one for the Discovery tool and the other for the traditional catalog)</a:t>
            </a:r>
          </a:p>
          <a:p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ASERL - Integrated </a:t>
            </a:r>
            <a:r>
              <a:rPr lang="en-US" dirty="0" smtClean="0"/>
              <a:t>Search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895600"/>
            <a:ext cx="3345049" cy="268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75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The others have tabbed or tab-like search boxes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ASERL - Integrated </a:t>
            </a:r>
            <a:r>
              <a:rPr lang="en-US" dirty="0" smtClean="0"/>
              <a:t>Search</a:t>
            </a:r>
            <a:endParaRPr lang="en-US" dirty="0"/>
          </a:p>
        </p:txBody>
      </p:sp>
      <p:pic>
        <p:nvPicPr>
          <p:cNvPr id="1027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0"/>
            <a:ext cx="592455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551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system that integrates local holdings, such as Catalog items (books, media, etc.) and an index of articles, reviews and other data from a central repository</a:t>
            </a:r>
          </a:p>
          <a:p>
            <a:r>
              <a:rPr lang="en-US" dirty="0" smtClean="0"/>
              <a:t>Products include Summon, </a:t>
            </a:r>
            <a:r>
              <a:rPr lang="en-US" dirty="0" err="1" smtClean="0"/>
              <a:t>WorldCat</a:t>
            </a:r>
            <a:r>
              <a:rPr lang="en-US" dirty="0" smtClean="0"/>
              <a:t> Local, Primo, EDS and Encore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Web-Scale Discovery</a:t>
            </a:r>
          </a:p>
        </p:txBody>
      </p:sp>
    </p:spTree>
    <p:extLst>
      <p:ext uri="{BB962C8B-B14F-4D97-AF65-F5344CB8AC3E}">
        <p14:creationId xmlns:p14="http://schemas.microsoft.com/office/powerpoint/2010/main" val="368809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 a “next-generation” catalog</a:t>
            </a:r>
          </a:p>
          <a:p>
            <a:r>
              <a:rPr lang="en-US" dirty="0" smtClean="0"/>
              <a:t>A next-generation catalog, such as </a:t>
            </a:r>
            <a:r>
              <a:rPr lang="en-US" dirty="0" err="1" smtClean="0"/>
              <a:t>VUFind</a:t>
            </a:r>
            <a:r>
              <a:rPr lang="en-US" dirty="0" smtClean="0"/>
              <a:t> or </a:t>
            </a:r>
            <a:r>
              <a:rPr lang="en-US" dirty="0" err="1" smtClean="0"/>
              <a:t>AquaBrowser</a:t>
            </a:r>
            <a:r>
              <a:rPr lang="en-US" dirty="0" smtClean="0"/>
              <a:t>, enables access to items, such as digital repositories, that are not always found in a library catalog.</a:t>
            </a:r>
          </a:p>
          <a:p>
            <a:r>
              <a:rPr lang="en-US" dirty="0" smtClean="0"/>
              <a:t>They also enable “Web 2.0” features such as tagging and “faceted” browsing of results</a:t>
            </a:r>
          </a:p>
          <a:p>
            <a:r>
              <a:rPr lang="en-US" dirty="0" smtClean="0"/>
              <a:t>They lack the ability to search article citations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Web-Scale Discovery</a:t>
            </a:r>
          </a:p>
        </p:txBody>
      </p:sp>
    </p:spTree>
    <p:extLst>
      <p:ext uri="{BB962C8B-B14F-4D97-AF65-F5344CB8AC3E}">
        <p14:creationId xmlns:p14="http://schemas.microsoft.com/office/powerpoint/2010/main" val="88326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8 sites feature a web-scale discovery tool</a:t>
            </a:r>
          </a:p>
          <a:p>
            <a:r>
              <a:rPr lang="en-US" dirty="0" smtClean="0"/>
              <a:t>Tulane uses Primo</a:t>
            </a:r>
          </a:p>
          <a:p>
            <a:r>
              <a:rPr lang="en-US" dirty="0" smtClean="0"/>
              <a:t>Xavier has </a:t>
            </a:r>
            <a:r>
              <a:rPr lang="en-US" dirty="0" err="1" smtClean="0"/>
              <a:t>Worldcat</a:t>
            </a:r>
            <a:r>
              <a:rPr lang="en-US" dirty="0" smtClean="0"/>
              <a:t> Local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Tech,LSU</a:t>
            </a:r>
            <a:r>
              <a:rPr lang="en-US" dirty="0" smtClean="0"/>
              <a:t>, LSU-</a:t>
            </a:r>
            <a:r>
              <a:rPr lang="en-US" dirty="0" err="1" smtClean="0"/>
              <a:t>Alexandria,McNeese,Nicholls</a:t>
            </a:r>
            <a:r>
              <a:rPr lang="en-US" dirty="0" smtClean="0"/>
              <a:t> and UNO have EDS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Louisiana - Web-Scale Discovery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46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31 of the 38 academic library sites feature a web-scale discovery tool</a:t>
            </a:r>
          </a:p>
          <a:p>
            <a:r>
              <a:rPr lang="en-US" dirty="0" smtClean="0"/>
              <a:t>2 use Encore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ASERL - Web-Scale Discovery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846063"/>
              </p:ext>
            </p:extLst>
          </p:nvPr>
        </p:nvGraphicFramePr>
        <p:xfrm>
          <a:off x="1295400" y="3733801"/>
          <a:ext cx="5634527" cy="8221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2417"/>
                <a:gridCol w="2662110"/>
              </a:tblGrid>
              <a:tr h="254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sng" strike="noStrike" dirty="0">
                          <a:effectLst/>
                          <a:hlinkClick r:id="rId3"/>
                        </a:rPr>
                        <a:t>University of South Carolina</a:t>
                      </a:r>
                      <a:endParaRPr lang="en-US" sz="20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Encore</a:t>
                      </a:r>
                      <a:endParaRPr lang="en-US" sz="2000" b="1" i="0" u="none" strike="noStrike" dirty="0">
                        <a:solidFill>
                          <a:srgbClr val="E26B0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078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sng" strike="noStrike">
                          <a:effectLst/>
                          <a:hlinkClick r:id="rId4"/>
                        </a:rPr>
                        <a:t>University of Memphis</a:t>
                      </a:r>
                      <a:endParaRPr lang="en-US" sz="2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Encore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437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31 of the 38 academic library sites feature a web-scale discovery tool</a:t>
            </a:r>
          </a:p>
          <a:p>
            <a:r>
              <a:rPr lang="en-US" dirty="0" smtClean="0"/>
              <a:t>4 use </a:t>
            </a:r>
            <a:r>
              <a:rPr lang="en-US" dirty="0" err="1" smtClean="0"/>
              <a:t>Worldcat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Web-Scale Discovery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147974"/>
              </p:ext>
            </p:extLst>
          </p:nvPr>
        </p:nvGraphicFramePr>
        <p:xfrm>
          <a:off x="1524000" y="3581400"/>
          <a:ext cx="5791200" cy="22647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4290"/>
                <a:gridCol w="1356910"/>
              </a:tblGrid>
              <a:tr h="4880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sng" strike="noStrike" dirty="0">
                          <a:effectLst/>
                          <a:hlinkClick r:id="rId3"/>
                        </a:rPr>
                        <a:t>University of North Carolina at Greensboro</a:t>
                      </a:r>
                      <a:endParaRPr lang="en-US" sz="20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err="1">
                          <a:effectLst/>
                        </a:rPr>
                        <a:t>worldcat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901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sng" strike="noStrike" dirty="0">
                          <a:effectLst/>
                          <a:hlinkClick r:id="rId4"/>
                        </a:rPr>
                        <a:t>University of Alabama - Birmingham</a:t>
                      </a:r>
                      <a:endParaRPr lang="en-US" sz="20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worldcat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993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sng" strike="noStrike">
                          <a:effectLst/>
                          <a:hlinkClick r:id="rId5"/>
                        </a:rPr>
                        <a:t>University of Louisville</a:t>
                      </a:r>
                      <a:endParaRPr lang="en-US" sz="2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worldcat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560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sng" strike="noStrike">
                          <a:effectLst/>
                          <a:hlinkClick r:id="rId6"/>
                        </a:rPr>
                        <a:t>University of Maryland</a:t>
                      </a:r>
                      <a:endParaRPr lang="en-US" sz="2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err="1">
                          <a:effectLst/>
                        </a:rPr>
                        <a:t>worldcat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503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31 of the 38 academic library sites feature a web-scale discovery tool</a:t>
            </a:r>
          </a:p>
          <a:p>
            <a:r>
              <a:rPr lang="en-US" dirty="0" smtClean="0"/>
              <a:t>5 use Primo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Web-Scale Discovery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44343"/>
              </p:ext>
            </p:extLst>
          </p:nvPr>
        </p:nvGraphicFramePr>
        <p:xfrm>
          <a:off x="990600" y="3048000"/>
          <a:ext cx="6324600" cy="26955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53000"/>
                <a:gridCol w="1371600"/>
              </a:tblGrid>
              <a:tr h="4526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sng" strike="noStrike" dirty="0">
                          <a:effectLst/>
                          <a:hlinkClick r:id="rId3"/>
                        </a:rPr>
                        <a:t>Tulane University</a:t>
                      </a:r>
                      <a:endParaRPr lang="en-US" sz="20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Primo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144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sng" strike="noStrike">
                          <a:effectLst/>
                          <a:hlinkClick r:id="rId4"/>
                        </a:rPr>
                        <a:t>University of Tennessee - Knoxville</a:t>
                      </a:r>
                      <a:endParaRPr lang="en-US" sz="2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Primo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967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sng" strike="noStrike">
                          <a:effectLst/>
                          <a:hlinkClick r:id="rId5"/>
                        </a:rPr>
                        <a:t>Virginia Commonwealth University</a:t>
                      </a:r>
                      <a:endParaRPr lang="en-US" sz="2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Primo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173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sng" strike="noStrike">
                          <a:effectLst/>
                          <a:hlinkClick r:id="rId6"/>
                        </a:rPr>
                        <a:t>Emory University</a:t>
                      </a:r>
                      <a:endParaRPr lang="en-US" sz="2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Primo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144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sng" strike="noStrike">
                          <a:effectLst/>
                          <a:hlinkClick r:id="rId7"/>
                        </a:rPr>
                        <a:t>Vanderbilt University</a:t>
                      </a:r>
                      <a:endParaRPr lang="en-US" sz="2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Primo</a:t>
                      </a:r>
                      <a:endParaRPr lang="en-US" sz="2000" b="1" i="0" u="none" strike="noStrike" dirty="0">
                        <a:solidFill>
                          <a:srgbClr val="E26B0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82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31 of the 38 academic library sites feature a web-scale discovery tool</a:t>
            </a:r>
          </a:p>
          <a:p>
            <a:r>
              <a:rPr lang="en-US" dirty="0" smtClean="0"/>
              <a:t>7 use EDS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Web-Scale Discovery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485802"/>
              </p:ext>
            </p:extLst>
          </p:nvPr>
        </p:nvGraphicFramePr>
        <p:xfrm>
          <a:off x="1752600" y="3048000"/>
          <a:ext cx="4267200" cy="29144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05200"/>
                <a:gridCol w="762000"/>
              </a:tblGrid>
              <a:tr h="3693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sng" strike="noStrike" dirty="0">
                          <a:effectLst/>
                          <a:hlinkClick r:id="rId3"/>
                        </a:rPr>
                        <a:t>Georgia State University</a:t>
                      </a:r>
                      <a:endParaRPr lang="en-US" sz="20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EDS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93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sng" strike="noStrike" dirty="0">
                          <a:effectLst/>
                          <a:hlinkClick r:id="rId4"/>
                        </a:rPr>
                        <a:t>Louisiana State University</a:t>
                      </a:r>
                      <a:endParaRPr lang="en-US" sz="20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EDS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93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sng" strike="noStrike">
                          <a:effectLst/>
                          <a:hlinkClick r:id="rId5"/>
                        </a:rPr>
                        <a:t>University of Alabama</a:t>
                      </a:r>
                      <a:endParaRPr lang="en-US" sz="2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EDS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693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sng" strike="noStrike" dirty="0">
                          <a:effectLst/>
                          <a:hlinkClick r:id="rId6"/>
                        </a:rPr>
                        <a:t>University of Central Florida</a:t>
                      </a:r>
                      <a:endParaRPr lang="en-US" sz="20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EDS</a:t>
                      </a:r>
                      <a:endParaRPr lang="en-US" sz="2000" b="1" i="0" u="none" strike="noStrike" dirty="0">
                        <a:solidFill>
                          <a:srgbClr val="E26B0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613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sng" strike="noStrike">
                          <a:effectLst/>
                          <a:hlinkClick r:id="rId7"/>
                        </a:rPr>
                        <a:t>University of Georgia</a:t>
                      </a:r>
                      <a:endParaRPr lang="en-US" sz="2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EDS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54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sng" strike="noStrike">
                          <a:effectLst/>
                          <a:hlinkClick r:id="rId8"/>
                        </a:rPr>
                        <a:t>University of South Florida</a:t>
                      </a:r>
                      <a:endParaRPr lang="en-US" sz="2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EDS</a:t>
                      </a:r>
                      <a:endParaRPr lang="en-US" sz="2000" b="1" i="0" u="none" strike="noStrike" dirty="0">
                        <a:solidFill>
                          <a:srgbClr val="E26B0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613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sng" strike="noStrike">
                          <a:effectLst/>
                          <a:hlinkClick r:id="rId9"/>
                        </a:rPr>
                        <a:t>Mississippi State University</a:t>
                      </a:r>
                      <a:endParaRPr lang="en-US" sz="2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EDS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238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Louisiana Four-Year Colleges (Public and Private)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Libraries Studied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594460"/>
              </p:ext>
            </p:extLst>
          </p:nvPr>
        </p:nvGraphicFramePr>
        <p:xfrm>
          <a:off x="762000" y="2233613"/>
          <a:ext cx="6477000" cy="41281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72095"/>
                <a:gridCol w="3404905"/>
              </a:tblGrid>
              <a:tr h="26107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sng" strike="noStrike" dirty="0">
                          <a:effectLst/>
                          <a:hlinkClick r:id="rId3"/>
                        </a:rPr>
                        <a:t>Centenary</a:t>
                      </a:r>
                      <a:endParaRPr lang="en-US" sz="2400" b="0" i="0" u="sng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sng" strike="noStrike" dirty="0">
                          <a:effectLst/>
                          <a:hlinkClick r:id="rId4"/>
                        </a:rPr>
                        <a:t>Northwestern</a:t>
                      </a:r>
                      <a:endParaRPr lang="en-US" sz="2400" b="0" i="0" u="sng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6107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sng" strike="noStrike">
                          <a:effectLst/>
                          <a:hlinkClick r:id="rId5"/>
                        </a:rPr>
                        <a:t>Grambling</a:t>
                      </a:r>
                      <a:endParaRPr lang="en-US" sz="2400" b="0" i="0" u="sng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sng" strike="noStrike" dirty="0">
                          <a:effectLst/>
                          <a:hlinkClick r:id="rId6"/>
                        </a:rPr>
                        <a:t>OLOHCC</a:t>
                      </a:r>
                      <a:endParaRPr lang="en-US" sz="2400" b="0" i="0" u="sng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6107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sng" strike="noStrike">
                          <a:effectLst/>
                          <a:hlinkClick r:id="rId7"/>
                        </a:rPr>
                        <a:t>La College</a:t>
                      </a:r>
                      <a:endParaRPr lang="en-US" sz="2400" b="0" i="0" u="sng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sng" strike="noStrike">
                          <a:effectLst/>
                          <a:hlinkClick r:id="rId8"/>
                        </a:rPr>
                        <a:t>OLOTL</a:t>
                      </a:r>
                      <a:endParaRPr lang="en-US" sz="2400" b="0" i="0" u="sng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6107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sng" strike="noStrike">
                          <a:effectLst/>
                          <a:hlinkClick r:id="rId9"/>
                        </a:rPr>
                        <a:t>Louisiana Tech</a:t>
                      </a:r>
                      <a:endParaRPr lang="en-US" sz="2400" b="0" i="0" u="sng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sng" strike="noStrike" dirty="0">
                          <a:effectLst/>
                          <a:hlinkClick r:id="rId10"/>
                        </a:rPr>
                        <a:t>SJASC</a:t>
                      </a:r>
                      <a:endParaRPr lang="en-US" sz="2400" b="0" i="0" u="sng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6107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sng" strike="noStrike">
                          <a:effectLst/>
                          <a:hlinkClick r:id="rId11"/>
                        </a:rPr>
                        <a:t>Loyola</a:t>
                      </a:r>
                      <a:endParaRPr lang="en-US" sz="2400" b="0" i="0" u="sng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sng" strike="noStrike" dirty="0">
                          <a:effectLst/>
                          <a:hlinkClick r:id="rId12"/>
                        </a:rPr>
                        <a:t>Southeastern </a:t>
                      </a:r>
                      <a:endParaRPr lang="en-US" sz="2400" b="0" i="0" u="sng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6107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sng" strike="noStrike">
                          <a:effectLst/>
                          <a:hlinkClick r:id="rId13"/>
                        </a:rPr>
                        <a:t>LSU </a:t>
                      </a:r>
                      <a:endParaRPr lang="en-US" sz="2400" b="0" i="0" u="sng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sng" strike="noStrike" dirty="0">
                          <a:effectLst/>
                          <a:hlinkClick r:id="rId14"/>
                        </a:rPr>
                        <a:t>SUNO</a:t>
                      </a:r>
                      <a:endParaRPr lang="en-US" sz="2400" b="0" i="0" u="sng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6107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sng" strike="noStrike">
                          <a:effectLst/>
                          <a:hlinkClick r:id="rId15"/>
                        </a:rPr>
                        <a:t>LSU Shreveport </a:t>
                      </a:r>
                      <a:endParaRPr lang="en-US" sz="2400" b="0" i="0" u="sng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sng" strike="noStrike" dirty="0">
                          <a:effectLst/>
                          <a:hlinkClick r:id="rId16"/>
                        </a:rPr>
                        <a:t>Tulane</a:t>
                      </a:r>
                      <a:endParaRPr lang="en-US" sz="2400" b="0" i="0" u="sng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6107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sng" strike="noStrike">
                          <a:effectLst/>
                          <a:hlinkClick r:id="rId17"/>
                        </a:rPr>
                        <a:t>LSU-Alexandria</a:t>
                      </a:r>
                      <a:endParaRPr lang="en-US" sz="2400" b="0" i="0" u="sng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sng" strike="noStrike" dirty="0">
                          <a:effectLst/>
                          <a:hlinkClick r:id="rId18"/>
                        </a:rPr>
                        <a:t>UL-Lafayette</a:t>
                      </a:r>
                      <a:endParaRPr lang="en-US" sz="2400" b="0" i="0" u="sng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6107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sng" strike="noStrike">
                          <a:effectLst/>
                          <a:hlinkClick r:id="rId19"/>
                        </a:rPr>
                        <a:t>McNeese State</a:t>
                      </a:r>
                      <a:endParaRPr lang="en-US" sz="2400" b="0" i="0" u="sng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sng" strike="noStrike" dirty="0">
                          <a:effectLst/>
                          <a:hlinkClick r:id="rId20"/>
                        </a:rPr>
                        <a:t>UL-Monroe</a:t>
                      </a:r>
                      <a:endParaRPr lang="en-US" sz="2400" b="0" i="0" u="sng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6107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sng" strike="noStrike">
                          <a:effectLst/>
                          <a:hlinkClick r:id="rId21"/>
                        </a:rPr>
                        <a:t>Nicholls State</a:t>
                      </a:r>
                      <a:endParaRPr lang="en-US" sz="2400" b="0" i="0" u="sng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sng" strike="noStrike" dirty="0">
                          <a:effectLst/>
                          <a:hlinkClick r:id="rId22"/>
                        </a:rPr>
                        <a:t>UNO</a:t>
                      </a:r>
                      <a:endParaRPr lang="en-US" sz="2400" b="0" i="0" u="sng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6107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sng" strike="noStrike">
                          <a:effectLst/>
                          <a:hlinkClick r:id="rId23"/>
                        </a:rPr>
                        <a:t>NOBTS</a:t>
                      </a:r>
                      <a:endParaRPr lang="en-US" sz="2400" b="0" i="0" u="sng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sng" strike="noStrike" dirty="0">
                          <a:effectLst/>
                          <a:hlinkClick r:id="rId24"/>
                        </a:rPr>
                        <a:t>Xavier</a:t>
                      </a:r>
                      <a:endParaRPr lang="en-US" sz="2400" b="0" i="0" u="sng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246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31 of the 38 academic library sites feature a web-scale discovery tool</a:t>
            </a:r>
          </a:p>
          <a:p>
            <a:r>
              <a:rPr lang="en-US" dirty="0" smtClean="0"/>
              <a:t>13 use Summon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Web-Scale Discovery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78119"/>
              </p:ext>
            </p:extLst>
          </p:nvPr>
        </p:nvGraphicFramePr>
        <p:xfrm>
          <a:off x="990600" y="3352800"/>
          <a:ext cx="7391400" cy="26142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29000"/>
                <a:gridCol w="3962400"/>
              </a:tblGrid>
              <a:tr h="3376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sng" strike="noStrike" dirty="0" smtClean="0">
                          <a:effectLst/>
                          <a:hlinkClick r:id="rId3"/>
                        </a:rPr>
                        <a:t>UNC</a:t>
                      </a:r>
                      <a:r>
                        <a:rPr lang="en-US" sz="2000" u="sng" strike="noStrike" baseline="0" dirty="0" smtClean="0">
                          <a:effectLst/>
                          <a:hlinkClick r:id="rId3"/>
                        </a:rPr>
                        <a:t> -</a:t>
                      </a:r>
                      <a:r>
                        <a:rPr lang="en-US" sz="2000" u="sng" strike="noStrike" dirty="0" smtClean="0">
                          <a:effectLst/>
                          <a:hlinkClick r:id="rId3"/>
                        </a:rPr>
                        <a:t> </a:t>
                      </a:r>
                      <a:r>
                        <a:rPr lang="en-US" sz="2000" u="sng" strike="noStrike" dirty="0">
                          <a:effectLst/>
                          <a:hlinkClick r:id="rId3"/>
                        </a:rPr>
                        <a:t>Chapel Hill</a:t>
                      </a:r>
                      <a:endParaRPr lang="en-US" sz="20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28" marR="9328" marT="93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sng" strike="noStrike" dirty="0">
                          <a:effectLst/>
                          <a:hlinkClick r:id="rId4"/>
                        </a:rPr>
                        <a:t>University of Florida</a:t>
                      </a:r>
                      <a:endParaRPr lang="en-US" sz="20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28" marR="9328" marT="9328" marB="0" anchor="ctr"/>
                </a:tc>
              </a:tr>
              <a:tr h="2705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sng" strike="noStrike" dirty="0">
                          <a:effectLst/>
                          <a:hlinkClick r:id="rId5"/>
                        </a:rPr>
                        <a:t>North Carolina State University</a:t>
                      </a:r>
                      <a:endParaRPr lang="en-US" sz="20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28" marR="9328" marT="93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sng" strike="noStrike" dirty="0">
                          <a:effectLst/>
                          <a:hlinkClick r:id="rId6"/>
                        </a:rPr>
                        <a:t>University of Miami</a:t>
                      </a:r>
                      <a:endParaRPr lang="en-US" sz="20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28" marR="9328" marT="9328" marB="0" anchor="ctr"/>
                </a:tc>
              </a:tr>
              <a:tr h="2891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sng" strike="noStrike">
                          <a:effectLst/>
                          <a:hlinkClick r:id="rId7"/>
                        </a:rPr>
                        <a:t>Florida International University</a:t>
                      </a:r>
                      <a:endParaRPr lang="en-US" sz="2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28" marR="9328" marT="93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sng" strike="noStrike" dirty="0">
                          <a:effectLst/>
                          <a:hlinkClick r:id="rId8"/>
                        </a:rPr>
                        <a:t>University of Mississippi</a:t>
                      </a:r>
                      <a:endParaRPr lang="en-US" sz="20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28" marR="9328" marT="9328" marB="0" anchor="ctr"/>
                </a:tc>
              </a:tr>
              <a:tr h="2984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sng" strike="noStrike">
                          <a:effectLst/>
                          <a:hlinkClick r:id="rId9"/>
                        </a:rPr>
                        <a:t>Clemson University</a:t>
                      </a:r>
                      <a:endParaRPr lang="en-US" sz="2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28" marR="9328" marT="93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sng" strike="noStrike" dirty="0">
                          <a:effectLst/>
                          <a:hlinkClick r:id="rId10"/>
                        </a:rPr>
                        <a:t>Virginia Polytechnic Institute and State University</a:t>
                      </a:r>
                      <a:endParaRPr lang="en-US" sz="20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28" marR="9328" marT="9328" marB="0" anchor="ctr"/>
                </a:tc>
              </a:tr>
              <a:tr h="4011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sng" strike="noStrike">
                          <a:effectLst/>
                          <a:hlinkClick r:id="rId11"/>
                        </a:rPr>
                        <a:t>Duke University</a:t>
                      </a:r>
                      <a:endParaRPr lang="en-US" sz="2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28" marR="9328" marT="93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sng" strike="noStrike" dirty="0">
                          <a:effectLst/>
                          <a:hlinkClick r:id="rId12"/>
                        </a:rPr>
                        <a:t>Wake Forest University</a:t>
                      </a:r>
                      <a:endParaRPr lang="en-US" sz="20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28" marR="9328" marT="9328" marB="0" anchor="ctr"/>
                </a:tc>
              </a:tr>
              <a:tr h="2891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sng" strike="noStrike">
                          <a:effectLst/>
                          <a:hlinkClick r:id="rId13"/>
                        </a:rPr>
                        <a:t>East Carolina University</a:t>
                      </a:r>
                      <a:endParaRPr lang="en-US" sz="2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28" marR="9328" marT="93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sng" strike="noStrike" dirty="0">
                          <a:effectLst/>
                          <a:hlinkClick r:id="rId14"/>
                        </a:rPr>
                        <a:t>University of Virginia</a:t>
                      </a:r>
                      <a:endParaRPr lang="en-US" sz="20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28" marR="9328" marT="9328" marB="0" anchor="ctr"/>
                </a:tc>
              </a:tr>
              <a:tr h="2611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sng" strike="noStrike">
                          <a:effectLst/>
                          <a:hlinkClick r:id="rId15"/>
                        </a:rPr>
                        <a:t>Florida State University</a:t>
                      </a:r>
                      <a:endParaRPr lang="en-US" sz="2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28" marR="9328" marT="932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8" marR="9328" marT="9328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152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Grouping of links presented either as heading of drop-down menu or list of links</a:t>
            </a:r>
          </a:p>
          <a:p>
            <a:r>
              <a:rPr lang="en-US" dirty="0" smtClean="0"/>
              <a:t>I encountered several styles of </a:t>
            </a:r>
            <a:br>
              <a:rPr lang="en-US" dirty="0" smtClean="0"/>
            </a:br>
            <a:r>
              <a:rPr lang="en-US" dirty="0" smtClean="0"/>
              <a:t>navigation…</a:t>
            </a:r>
          </a:p>
          <a:p>
            <a:pPr lvl="1"/>
            <a:r>
              <a:rPr lang="en-US" dirty="0" smtClean="0"/>
              <a:t>Horizontal navigation at the top </a:t>
            </a:r>
          </a:p>
          <a:p>
            <a:pPr lvl="1"/>
            <a:r>
              <a:rPr lang="en-US" dirty="0" smtClean="0"/>
              <a:t>Horizontal navigation elsewhere</a:t>
            </a:r>
          </a:p>
          <a:p>
            <a:pPr lvl="1"/>
            <a:r>
              <a:rPr lang="en-US" dirty="0" smtClean="0"/>
              <a:t>Vertical Navigation</a:t>
            </a:r>
          </a:p>
          <a:p>
            <a:pPr lvl="1"/>
            <a:r>
              <a:rPr lang="en-US" dirty="0" smtClean="0"/>
              <a:t>And some list headings on the home page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 Design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929" y="2039814"/>
            <a:ext cx="5270625" cy="1471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806" y="3886200"/>
            <a:ext cx="2105025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80791"/>
            <a:ext cx="3879603" cy="2277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429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Navigation</a:t>
            </a:r>
          </a:p>
        </p:txBody>
      </p:sp>
    </p:spTree>
    <p:extLst>
      <p:ext uri="{BB962C8B-B14F-4D97-AF65-F5344CB8AC3E}">
        <p14:creationId xmlns:p14="http://schemas.microsoft.com/office/powerpoint/2010/main" val="14740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12 use vertical menus (most on the left, some on the right)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Louisiana - Navigation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4600"/>
            <a:ext cx="186690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95525"/>
            <a:ext cx="5143500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525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7 use horizontal menus (most on the top)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Louisiana - Navigation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2286000"/>
            <a:ext cx="8732837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57" y="3962400"/>
            <a:ext cx="8266113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0730" y="5791200"/>
            <a:ext cx="8506070" cy="542925"/>
          </a:xfrm>
          <a:prstGeom prst="rect">
            <a:avLst/>
          </a:prstGeom>
          <a:noFill/>
          <a:ln w="7620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27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2 use list headings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Louisiana - Navigation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4276725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38400"/>
            <a:ext cx="395287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60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terms of labels, I saw many commonalities</a:t>
            </a:r>
          </a:p>
          <a:p>
            <a:pPr lvl="1"/>
            <a:r>
              <a:rPr lang="en-US" dirty="0" smtClean="0"/>
              <a:t>Most  commonly used term was “Services” (11)</a:t>
            </a:r>
          </a:p>
          <a:p>
            <a:pPr lvl="1"/>
            <a:r>
              <a:rPr lang="en-US" dirty="0" smtClean="0"/>
              <a:t>Next was “About” (8)</a:t>
            </a:r>
          </a:p>
          <a:p>
            <a:pPr lvl="1"/>
            <a:r>
              <a:rPr lang="en-US" dirty="0" smtClean="0"/>
              <a:t>“Resources”, “Collections” and “Help” (5)</a:t>
            </a:r>
          </a:p>
          <a:p>
            <a:pPr lvl="1"/>
            <a:r>
              <a:rPr lang="en-US" dirty="0" smtClean="0"/>
              <a:t>“Research” used 4 times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Louisiana - Navigation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67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Louisiana - Navigation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52" y="1295400"/>
            <a:ext cx="7557348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017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Most (24) have </a:t>
            </a:r>
            <a:r>
              <a:rPr lang="en-US" dirty="0"/>
              <a:t>main navigation horizontally </a:t>
            </a:r>
            <a:r>
              <a:rPr lang="en-US" dirty="0" smtClean="0"/>
              <a:t>…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ASERL - Navigation</a:t>
            </a:r>
            <a:endParaRPr lang="en-US" dirty="0"/>
          </a:p>
        </p:txBody>
      </p:sp>
      <p:pic>
        <p:nvPicPr>
          <p:cNvPr id="6147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38400"/>
            <a:ext cx="79248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81400"/>
            <a:ext cx="4086225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46" y="4972050"/>
            <a:ext cx="603885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387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6 are vertical menus….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ASERL - Navigation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38400"/>
            <a:ext cx="2152650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438399"/>
            <a:ext cx="2819400" cy="3837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438399"/>
            <a:ext cx="2495550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312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ASERL University Library Sites</a:t>
            </a:r>
            <a:endParaRPr lang="en-US" dirty="0" smtClean="0"/>
          </a:p>
          <a:p>
            <a:r>
              <a:rPr lang="en-US" dirty="0" smtClean="0"/>
              <a:t>A regional consortium of southeastern research libraries</a:t>
            </a:r>
          </a:p>
          <a:p>
            <a:r>
              <a:rPr lang="en-US" dirty="0" smtClean="0"/>
              <a:t>Includes small and large privates, state flagships and regional libraries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Libraries studied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694693"/>
              </p:ext>
            </p:extLst>
          </p:nvPr>
        </p:nvGraphicFramePr>
        <p:xfrm>
          <a:off x="457200" y="1371600"/>
          <a:ext cx="7543800" cy="5460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14800"/>
                <a:gridCol w="3429000"/>
              </a:tblGrid>
              <a:tr h="500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sng" strike="noStrike" dirty="0">
                          <a:effectLst/>
                          <a:hlinkClick r:id="rId4"/>
                        </a:rPr>
                        <a:t>Auburn University</a:t>
                      </a:r>
                      <a:endParaRPr lang="en-US" sz="18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4324" marR="4324" marT="43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sng" strike="noStrike" dirty="0">
                          <a:effectLst/>
                          <a:hlinkClick r:id="rId5"/>
                        </a:rPr>
                        <a:t>University of Florida</a:t>
                      </a:r>
                      <a:endParaRPr lang="en-US" sz="18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4324" marR="4324" marT="4324" marB="0" anchor="ctr"/>
                </a:tc>
              </a:tr>
              <a:tr h="2326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sng" strike="noStrike">
                          <a:effectLst/>
                          <a:hlinkClick r:id="rId6"/>
                        </a:rPr>
                        <a:t>Clemson University</a:t>
                      </a:r>
                      <a:endParaRPr lang="en-US" sz="18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4324" marR="4324" marT="43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sng" strike="noStrike">
                          <a:effectLst/>
                          <a:hlinkClick r:id="rId7"/>
                        </a:rPr>
                        <a:t>University of Georgia</a:t>
                      </a:r>
                      <a:endParaRPr lang="en-US" sz="18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4324" marR="4324" marT="4324" marB="0" anchor="ctr"/>
                </a:tc>
              </a:tr>
              <a:tr h="2326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sng" strike="noStrike">
                          <a:effectLst/>
                          <a:hlinkClick r:id="rId8"/>
                        </a:rPr>
                        <a:t>College of William and Mary</a:t>
                      </a:r>
                      <a:endParaRPr lang="en-US" sz="18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4324" marR="4324" marT="43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sng" strike="noStrike">
                          <a:effectLst/>
                          <a:hlinkClick r:id="rId9"/>
                        </a:rPr>
                        <a:t>University of Kentucky</a:t>
                      </a:r>
                      <a:endParaRPr lang="en-US" sz="18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4324" marR="4324" marT="4324" marB="0" anchor="ctr"/>
                </a:tc>
              </a:tr>
              <a:tr h="2326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sng" strike="noStrike">
                          <a:effectLst/>
                          <a:hlinkClick r:id="rId10"/>
                        </a:rPr>
                        <a:t>Duke University</a:t>
                      </a:r>
                      <a:endParaRPr lang="en-US" sz="18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4324" marR="4324" marT="43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sng" strike="noStrike">
                          <a:effectLst/>
                          <a:hlinkClick r:id="rId11"/>
                        </a:rPr>
                        <a:t>University of Louisville</a:t>
                      </a:r>
                      <a:endParaRPr lang="en-US" sz="18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4324" marR="4324" marT="4324" marB="0" anchor="ctr"/>
                </a:tc>
              </a:tr>
              <a:tr h="2326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sng" strike="noStrike">
                          <a:effectLst/>
                          <a:hlinkClick r:id="rId12"/>
                        </a:rPr>
                        <a:t>East Carolina University</a:t>
                      </a:r>
                      <a:endParaRPr lang="en-US" sz="18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4324" marR="4324" marT="43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sng" strike="noStrike">
                          <a:effectLst/>
                          <a:hlinkClick r:id="rId13"/>
                        </a:rPr>
                        <a:t>University of Maryland</a:t>
                      </a:r>
                      <a:endParaRPr lang="en-US" sz="18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4324" marR="4324" marT="4324" marB="0" anchor="ctr"/>
                </a:tc>
              </a:tr>
              <a:tr h="2326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sng" strike="noStrike">
                          <a:effectLst/>
                          <a:hlinkClick r:id="rId14"/>
                        </a:rPr>
                        <a:t>Emory University</a:t>
                      </a:r>
                      <a:endParaRPr lang="en-US" sz="18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4324" marR="4324" marT="43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sng" strike="noStrike">
                          <a:effectLst/>
                          <a:hlinkClick r:id="rId15"/>
                        </a:rPr>
                        <a:t>University of Memphis</a:t>
                      </a:r>
                      <a:endParaRPr lang="en-US" sz="18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4324" marR="4324" marT="4324" marB="0" anchor="ctr"/>
                </a:tc>
              </a:tr>
              <a:tr h="1565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sng" strike="noStrike">
                          <a:effectLst/>
                          <a:hlinkClick r:id="rId16"/>
                        </a:rPr>
                        <a:t>Florida International University</a:t>
                      </a:r>
                      <a:endParaRPr lang="en-US" sz="18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4324" marR="4324" marT="43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sng" strike="noStrike" dirty="0">
                          <a:effectLst/>
                          <a:hlinkClick r:id="rId17"/>
                        </a:rPr>
                        <a:t>University of Miami</a:t>
                      </a:r>
                      <a:endParaRPr lang="en-US" sz="18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4324" marR="4324" marT="4324" marB="0" anchor="ctr"/>
                </a:tc>
              </a:tr>
              <a:tr h="3086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sng" strike="noStrike">
                          <a:effectLst/>
                          <a:hlinkClick r:id="rId18"/>
                        </a:rPr>
                        <a:t>Florida State University</a:t>
                      </a:r>
                      <a:endParaRPr lang="en-US" sz="18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4324" marR="4324" marT="43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sng" strike="noStrike">
                          <a:effectLst/>
                          <a:hlinkClick r:id="rId19"/>
                        </a:rPr>
                        <a:t>University of Mississippi</a:t>
                      </a:r>
                      <a:endParaRPr lang="en-US" sz="18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4324" marR="4324" marT="4324" marB="0" anchor="ctr"/>
                </a:tc>
              </a:tr>
              <a:tr h="2326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sng" strike="noStrike">
                          <a:effectLst/>
                          <a:hlinkClick r:id="rId20"/>
                        </a:rPr>
                        <a:t>George Mason University</a:t>
                      </a:r>
                      <a:endParaRPr lang="en-US" sz="18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4324" marR="4324" marT="43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sng" strike="noStrike">
                          <a:effectLst/>
                          <a:hlinkClick r:id="rId21"/>
                        </a:rPr>
                        <a:t>UNC- Chapel Hill</a:t>
                      </a:r>
                      <a:endParaRPr lang="en-US" sz="18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4324" marR="4324" marT="4324" marB="0" anchor="ctr"/>
                </a:tc>
              </a:tr>
              <a:tr h="1565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sng" strike="noStrike">
                          <a:effectLst/>
                          <a:hlinkClick r:id="rId22"/>
                        </a:rPr>
                        <a:t>Georgia Institute of Technology</a:t>
                      </a:r>
                      <a:endParaRPr lang="en-US" sz="18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4324" marR="4324" marT="43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sng" strike="noStrike">
                          <a:effectLst/>
                          <a:hlinkClick r:id="rId23"/>
                        </a:rPr>
                        <a:t>UNC- Charlotte</a:t>
                      </a:r>
                      <a:endParaRPr lang="en-US" sz="18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4324" marR="4324" marT="4324" marB="0" anchor="ctr"/>
                </a:tc>
              </a:tr>
              <a:tr h="2326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sng" strike="noStrike">
                          <a:effectLst/>
                          <a:hlinkClick r:id="rId24"/>
                        </a:rPr>
                        <a:t>Georgia State University</a:t>
                      </a:r>
                      <a:endParaRPr lang="en-US" sz="18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4324" marR="4324" marT="43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sng" strike="noStrike">
                          <a:effectLst/>
                          <a:hlinkClick r:id="rId25"/>
                        </a:rPr>
                        <a:t>UNC- Greensboro</a:t>
                      </a:r>
                      <a:endParaRPr lang="en-US" sz="18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4324" marR="4324" marT="4324" marB="0" anchor="ctr"/>
                </a:tc>
              </a:tr>
              <a:tr h="2326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sng" strike="noStrike">
                          <a:effectLst/>
                          <a:hlinkClick r:id="rId26"/>
                        </a:rPr>
                        <a:t>Johns Hopkins University</a:t>
                      </a:r>
                      <a:endParaRPr lang="en-US" sz="18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4324" marR="4324" marT="43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sng" strike="noStrike">
                          <a:effectLst/>
                          <a:hlinkClick r:id="rId27"/>
                        </a:rPr>
                        <a:t>University of South Carolina</a:t>
                      </a:r>
                      <a:endParaRPr lang="en-US" sz="18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4324" marR="4324" marT="4324" marB="0" anchor="ctr"/>
                </a:tc>
              </a:tr>
              <a:tr h="2326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sng" strike="noStrike">
                          <a:effectLst/>
                          <a:hlinkClick r:id="rId28"/>
                        </a:rPr>
                        <a:t>Louisiana State University</a:t>
                      </a:r>
                      <a:endParaRPr lang="en-US" sz="18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4324" marR="4324" marT="43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sng" strike="noStrike">
                          <a:effectLst/>
                          <a:hlinkClick r:id="rId29"/>
                        </a:rPr>
                        <a:t>University of South Florida</a:t>
                      </a:r>
                      <a:endParaRPr lang="en-US" sz="18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4324" marR="4324" marT="4324" marB="0" anchor="ctr"/>
                </a:tc>
              </a:tr>
              <a:tr h="3847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sng" strike="noStrike">
                          <a:effectLst/>
                          <a:hlinkClick r:id="rId30"/>
                        </a:rPr>
                        <a:t>Mississippi State University</a:t>
                      </a:r>
                      <a:endParaRPr lang="en-US" sz="18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4324" marR="4324" marT="43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sng" strike="noStrike">
                          <a:effectLst/>
                          <a:hlinkClick r:id="rId31"/>
                        </a:rPr>
                        <a:t>University of Tennessee - Knoxville</a:t>
                      </a:r>
                      <a:endParaRPr lang="en-US" sz="18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4324" marR="4324" marT="4324" marB="0" anchor="ctr"/>
                </a:tc>
              </a:tr>
              <a:tr h="1565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sng" strike="noStrike">
                          <a:effectLst/>
                          <a:hlinkClick r:id="rId32"/>
                        </a:rPr>
                        <a:t>North Carolina State University</a:t>
                      </a:r>
                      <a:endParaRPr lang="en-US" sz="18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4324" marR="4324" marT="43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sng" strike="noStrike">
                          <a:effectLst/>
                          <a:hlinkClick r:id="rId33"/>
                        </a:rPr>
                        <a:t>University of Virginia</a:t>
                      </a:r>
                      <a:endParaRPr lang="en-US" sz="18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4324" marR="4324" marT="4324" marB="0" anchor="ctr"/>
                </a:tc>
              </a:tr>
              <a:tr h="2326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sng" strike="noStrike">
                          <a:effectLst/>
                          <a:hlinkClick r:id="rId34"/>
                        </a:rPr>
                        <a:t>Tulane University</a:t>
                      </a:r>
                      <a:endParaRPr lang="en-US" sz="18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4324" marR="4324" marT="43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sng" strike="noStrike">
                          <a:effectLst/>
                          <a:hlinkClick r:id="rId35"/>
                        </a:rPr>
                        <a:t>Vanderbilt University</a:t>
                      </a:r>
                      <a:endParaRPr lang="en-US" sz="18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4324" marR="4324" marT="4324" marB="0" anchor="ctr"/>
                </a:tc>
              </a:tr>
              <a:tr h="3086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sng" strike="noStrike">
                          <a:effectLst/>
                          <a:hlinkClick r:id="rId36"/>
                        </a:rPr>
                        <a:t>University of Alabama</a:t>
                      </a:r>
                      <a:endParaRPr lang="en-US" sz="18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4324" marR="4324" marT="43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sng" strike="noStrike">
                          <a:effectLst/>
                          <a:hlinkClick r:id="rId37"/>
                        </a:rPr>
                        <a:t>Virginia Commonwealth University</a:t>
                      </a:r>
                      <a:endParaRPr lang="en-US" sz="18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4324" marR="4324" marT="4324" marB="0" anchor="ctr"/>
                </a:tc>
              </a:tr>
              <a:tr h="1565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sng" strike="noStrike">
                          <a:effectLst/>
                          <a:hlinkClick r:id="rId38"/>
                        </a:rPr>
                        <a:t>University of Alabama - Birmingham</a:t>
                      </a:r>
                      <a:endParaRPr lang="en-US" sz="18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4324" marR="4324" marT="43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sng" strike="noStrike">
                          <a:effectLst/>
                          <a:hlinkClick r:id="rId39"/>
                        </a:rPr>
                        <a:t>Virginia Tech</a:t>
                      </a:r>
                      <a:endParaRPr lang="en-US" sz="18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4324" marR="4324" marT="4324" marB="0" anchor="ctr"/>
                </a:tc>
              </a:tr>
              <a:tr h="2326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sng" strike="noStrike">
                          <a:effectLst/>
                          <a:hlinkClick r:id="rId40"/>
                        </a:rPr>
                        <a:t>University of Central Florida</a:t>
                      </a:r>
                      <a:endParaRPr lang="en-US" sz="18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4324" marR="4324" marT="43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sng" strike="noStrike" dirty="0">
                          <a:effectLst/>
                          <a:hlinkClick r:id="rId41"/>
                        </a:rPr>
                        <a:t>Wake Forest University</a:t>
                      </a:r>
                      <a:endParaRPr lang="en-US" sz="18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4324" marR="4324" marT="4324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674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746760"/>
          </a:xfrm>
        </p:spPr>
        <p:txBody>
          <a:bodyPr/>
          <a:lstStyle/>
          <a:p>
            <a:r>
              <a:rPr lang="en-US" dirty="0" smtClean="0"/>
              <a:t>1 has list headings on the main page…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ASERL - Navigation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9" r="3120"/>
          <a:stretch/>
        </p:blipFill>
        <p:spPr bwMode="auto">
          <a:xfrm>
            <a:off x="757776" y="2209800"/>
            <a:ext cx="519445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76" y="3856306"/>
            <a:ext cx="2905125" cy="17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3215640"/>
            <a:ext cx="7680960" cy="746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18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-1714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344488" indent="-1651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517525" indent="-1698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688975" indent="-173038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8686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58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817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Combined with bread crumbs internally</a:t>
            </a:r>
          </a:p>
        </p:txBody>
      </p:sp>
    </p:spTree>
    <p:extLst>
      <p:ext uri="{BB962C8B-B14F-4D97-AF65-F5344CB8AC3E}">
        <p14:creationId xmlns:p14="http://schemas.microsoft.com/office/powerpoint/2010/main" val="162015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At Johns Hopkins University, the main </a:t>
            </a:r>
            <a:r>
              <a:rPr lang="en-US" dirty="0" err="1" smtClean="0"/>
              <a:t>nav</a:t>
            </a:r>
            <a:r>
              <a:rPr lang="en-US" dirty="0" smtClean="0"/>
              <a:t> bar is at the bottom of the page…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ASERL </a:t>
            </a:r>
            <a:r>
              <a:rPr lang="en-US" dirty="0" smtClean="0"/>
              <a:t>-Navigation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26962"/>
            <a:ext cx="7391400" cy="326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994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mtClean="0"/>
              <a:t>At Duke University</a:t>
            </a:r>
            <a:r>
              <a:rPr lang="en-US" dirty="0" smtClean="0"/>
              <a:t>, the closest thing I can find to a main </a:t>
            </a:r>
            <a:r>
              <a:rPr lang="en-US" dirty="0" err="1" smtClean="0"/>
              <a:t>nav</a:t>
            </a:r>
            <a:r>
              <a:rPr lang="en-US" dirty="0" smtClean="0"/>
              <a:t> bar is this…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But they also have list headings: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ASERL -Navigation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181592"/>
            <a:ext cx="2886075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0"/>
            <a:ext cx="1895475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3810000"/>
            <a:ext cx="1952625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445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Very similar at Vanderbilt -</a:t>
            </a:r>
          </a:p>
          <a:p>
            <a:r>
              <a:rPr lang="en-US" dirty="0" smtClean="0"/>
              <a:t>But they also have list headings: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ASERL -Navigation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00200"/>
            <a:ext cx="3048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37114"/>
            <a:ext cx="4554491" cy="2754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21" y="3171144"/>
            <a:ext cx="2590800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4648200" y="4267200"/>
            <a:ext cx="1295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5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With labels, again many commonalities</a:t>
            </a:r>
          </a:p>
          <a:p>
            <a:pPr lvl="1"/>
            <a:r>
              <a:rPr lang="en-US" dirty="0" smtClean="0"/>
              <a:t>Most  commonly used term was “Services” (28)</a:t>
            </a:r>
          </a:p>
          <a:p>
            <a:pPr lvl="1"/>
            <a:r>
              <a:rPr lang="en-US" dirty="0" smtClean="0"/>
              <a:t>Next was “Research” (22)</a:t>
            </a:r>
          </a:p>
          <a:p>
            <a:pPr lvl="1"/>
            <a:r>
              <a:rPr lang="en-US" dirty="0" smtClean="0"/>
              <a:t>“Help” (17)</a:t>
            </a:r>
          </a:p>
          <a:p>
            <a:pPr lvl="1"/>
            <a:r>
              <a:rPr lang="en-US" dirty="0" smtClean="0"/>
              <a:t>“Collections</a:t>
            </a:r>
            <a:r>
              <a:rPr lang="en-US" dirty="0"/>
              <a:t>” (16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“Find” (12)</a:t>
            </a:r>
          </a:p>
          <a:p>
            <a:pPr lvl="1"/>
            <a:r>
              <a:rPr lang="en-US" dirty="0" smtClean="0"/>
              <a:t>“Hours”(11)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ASERL -Navigation</a:t>
            </a:r>
          </a:p>
        </p:txBody>
      </p:sp>
    </p:spTree>
    <p:extLst>
      <p:ext uri="{BB962C8B-B14F-4D97-AF65-F5344CB8AC3E}">
        <p14:creationId xmlns:p14="http://schemas.microsoft.com/office/powerpoint/2010/main" val="64501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ASERL -Navigation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1443038"/>
            <a:ext cx="7932737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451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Presence of library-maintained social media links on the library home page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Social </a:t>
            </a:r>
            <a:r>
              <a:rPr lang="en-US" dirty="0" smtClean="0"/>
              <a:t>Media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00400"/>
            <a:ext cx="197167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971800"/>
            <a:ext cx="154305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3305175"/>
            <a:ext cx="196215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420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13 libraries have links to Social Media on their home pages</a:t>
            </a:r>
          </a:p>
          <a:p>
            <a:r>
              <a:rPr lang="en-US" dirty="0" smtClean="0"/>
              <a:t>12 include Facebook</a:t>
            </a:r>
          </a:p>
          <a:p>
            <a:r>
              <a:rPr lang="en-US" dirty="0" smtClean="0"/>
              <a:t>7 include Twitter</a:t>
            </a:r>
          </a:p>
          <a:p>
            <a:r>
              <a:rPr lang="en-US" dirty="0" smtClean="0"/>
              <a:t>5 include blogs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Louisiana - Social </a:t>
            </a:r>
            <a:r>
              <a:rPr lang="en-US" dirty="0"/>
              <a:t>Media</a:t>
            </a:r>
          </a:p>
        </p:txBody>
      </p:sp>
    </p:spTree>
    <p:extLst>
      <p:ext uri="{BB962C8B-B14F-4D97-AF65-F5344CB8AC3E}">
        <p14:creationId xmlns:p14="http://schemas.microsoft.com/office/powerpoint/2010/main" val="235462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34 libraries have links to Social Media on their home pages</a:t>
            </a:r>
          </a:p>
          <a:p>
            <a:r>
              <a:rPr lang="en-US" dirty="0" smtClean="0"/>
              <a:t>(32) Facebook </a:t>
            </a:r>
          </a:p>
          <a:p>
            <a:r>
              <a:rPr lang="en-US" dirty="0" smtClean="0"/>
              <a:t>Twitter (27)</a:t>
            </a:r>
          </a:p>
          <a:p>
            <a:r>
              <a:rPr lang="en-US" dirty="0" smtClean="0"/>
              <a:t>YouTube (18)</a:t>
            </a:r>
          </a:p>
          <a:p>
            <a:r>
              <a:rPr lang="en-US" dirty="0" smtClean="0"/>
              <a:t>Blogs (14) </a:t>
            </a:r>
          </a:p>
          <a:p>
            <a:r>
              <a:rPr lang="en-US" dirty="0" smtClean="0"/>
              <a:t>Flickr (13)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ASERL - Social </a:t>
            </a:r>
            <a:r>
              <a:rPr lang="en-US" dirty="0"/>
              <a:t>Media</a:t>
            </a:r>
          </a:p>
        </p:txBody>
      </p:sp>
    </p:spTree>
    <p:extLst>
      <p:ext uri="{BB962C8B-B14F-4D97-AF65-F5344CB8AC3E}">
        <p14:creationId xmlns:p14="http://schemas.microsoft.com/office/powerpoint/2010/main" val="380539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ASERL - Social Media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590675"/>
            <a:ext cx="7847013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416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Content Management Systems</a:t>
            </a:r>
          </a:p>
          <a:p>
            <a:r>
              <a:rPr lang="en-US" dirty="0" smtClean="0"/>
              <a:t>Integrated Search</a:t>
            </a:r>
          </a:p>
          <a:p>
            <a:r>
              <a:rPr lang="en-US" dirty="0" smtClean="0"/>
              <a:t>Web-Scale Discovery</a:t>
            </a:r>
          </a:p>
          <a:p>
            <a:r>
              <a:rPr lang="en-US" dirty="0" smtClean="0"/>
              <a:t>Navigation Design</a:t>
            </a:r>
          </a:p>
          <a:p>
            <a:r>
              <a:rPr lang="en-US" dirty="0" smtClean="0"/>
              <a:t>Use of Social Media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Design Trends Studied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02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0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Definitions</a:t>
            </a:r>
          </a:p>
          <a:p>
            <a:pPr lvl="1"/>
            <a:r>
              <a:rPr lang="en-US" sz="2400" dirty="0"/>
              <a:t>A </a:t>
            </a:r>
            <a:r>
              <a:rPr lang="en-US" sz="2400" b="1" dirty="0"/>
              <a:t>Content Management System (CMS</a:t>
            </a:r>
            <a:r>
              <a:rPr lang="en-US" sz="2400" b="1" dirty="0" smtClean="0"/>
              <a:t>)</a:t>
            </a:r>
            <a:r>
              <a:rPr lang="en-US" sz="2400" baseline="30000" dirty="0" smtClean="0">
                <a:hlinkClick r:id="rId3"/>
              </a:rPr>
              <a:t>[</a:t>
            </a:r>
            <a:r>
              <a:rPr lang="en-US" sz="2400" dirty="0" smtClean="0"/>
              <a:t>is </a:t>
            </a:r>
            <a:r>
              <a:rPr lang="en-US" sz="2400" dirty="0"/>
              <a:t>a </a:t>
            </a:r>
            <a:r>
              <a:rPr lang="en-US" sz="2400" b="1" dirty="0"/>
              <a:t>computer program that allows </a:t>
            </a:r>
            <a:r>
              <a:rPr lang="en-US" sz="2400" b="1" dirty="0">
                <a:solidFill>
                  <a:srgbClr val="FF0000"/>
                </a:solidFill>
              </a:rPr>
              <a:t>publishing, editing and modifying content on a web site </a:t>
            </a:r>
            <a:r>
              <a:rPr lang="en-US" sz="2400" b="1" dirty="0"/>
              <a:t>as well as maintenance from a central interface. Such systems of content management provide </a:t>
            </a:r>
            <a:r>
              <a:rPr lang="en-US" sz="2400" b="1" dirty="0">
                <a:solidFill>
                  <a:srgbClr val="FF0000"/>
                </a:solidFill>
              </a:rPr>
              <a:t>procedures to manage workflow</a:t>
            </a:r>
            <a:r>
              <a:rPr lang="en-US" sz="2400" b="1" dirty="0"/>
              <a:t> in a collaborative environment</a:t>
            </a:r>
            <a:r>
              <a:rPr lang="en-US" sz="2400" b="1" dirty="0" smtClean="0"/>
              <a:t>.</a:t>
            </a:r>
            <a:endParaRPr lang="en-US" sz="2400" dirty="0"/>
          </a:p>
          <a:p>
            <a:pPr lvl="1"/>
            <a:r>
              <a:rPr lang="en-US" sz="2400" dirty="0" smtClean="0"/>
              <a:t>(Wikipedia)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Management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8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Definitions</a:t>
            </a:r>
            <a:endParaRPr lang="en-US" dirty="0"/>
          </a:p>
          <a:p>
            <a:pPr lvl="1"/>
            <a:r>
              <a:rPr lang="en-US" sz="2000" dirty="0"/>
              <a:t>A software application used to upload, edit, and manage content displayed on a website. A content management system can perform a variety of different tasks for a website including </a:t>
            </a:r>
            <a:r>
              <a:rPr lang="en-US" sz="2000" dirty="0">
                <a:solidFill>
                  <a:srgbClr val="FF0000"/>
                </a:solidFill>
              </a:rPr>
              <a:t>regulating when content is displayed</a:t>
            </a:r>
            <a:r>
              <a:rPr lang="en-US" sz="2000" dirty="0"/>
              <a:t>, how many times the content is shown to a specific user, and managing how the content connects or interacts with other elements of the website. This software also </a:t>
            </a:r>
            <a:r>
              <a:rPr lang="en-US" sz="2000" dirty="0">
                <a:solidFill>
                  <a:srgbClr val="FF0000"/>
                </a:solidFill>
              </a:rPr>
              <a:t>enables less technical individuals to manage content </a:t>
            </a:r>
            <a:r>
              <a:rPr lang="en-US" sz="2000" dirty="0"/>
              <a:t>on a website easily without having an extensive coding background.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Read more: </a:t>
            </a:r>
            <a:r>
              <a:rPr lang="en-US" sz="2000" dirty="0">
                <a:hlinkClick r:id="rId2"/>
              </a:rPr>
              <a:t>http://www.businessdictionary.com/definition/content-management-system-CMS.html#ixzz292VyGfZl</a:t>
            </a:r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</a:t>
            </a:r>
            <a:r>
              <a:rPr lang="en-US" dirty="0"/>
              <a:t>Management Systems</a:t>
            </a:r>
          </a:p>
        </p:txBody>
      </p:sp>
    </p:spTree>
    <p:extLst>
      <p:ext uri="{BB962C8B-B14F-4D97-AF65-F5344CB8AC3E}">
        <p14:creationId xmlns:p14="http://schemas.microsoft.com/office/powerpoint/2010/main" val="127717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Cost/Benefits</a:t>
            </a:r>
            <a:endParaRPr lang="en-US" dirty="0"/>
          </a:p>
          <a:p>
            <a:pPr lvl="1"/>
            <a:r>
              <a:rPr lang="en-US" sz="2000" dirty="0" smtClean="0"/>
              <a:t>Benefits:</a:t>
            </a:r>
          </a:p>
          <a:p>
            <a:pPr lvl="2"/>
            <a:r>
              <a:rPr lang="en-US" sz="2000" dirty="0" smtClean="0"/>
              <a:t>Standardizing web  pages by following a common template or group of templates</a:t>
            </a:r>
          </a:p>
          <a:p>
            <a:pPr lvl="2"/>
            <a:r>
              <a:rPr lang="en-US" sz="2000" dirty="0" smtClean="0"/>
              <a:t>Enabling non-technical staff to update department pages (less work for the web manager)</a:t>
            </a:r>
          </a:p>
          <a:p>
            <a:pPr lvl="2"/>
            <a:r>
              <a:rPr lang="en-US" sz="2000" dirty="0" smtClean="0"/>
              <a:t>Allows control of what content is displayed based on roles</a:t>
            </a:r>
          </a:p>
          <a:p>
            <a:pPr lvl="1"/>
            <a:r>
              <a:rPr lang="en-US" sz="2000" dirty="0" smtClean="0"/>
              <a:t>Costs</a:t>
            </a:r>
          </a:p>
          <a:p>
            <a:pPr lvl="2"/>
            <a:r>
              <a:rPr lang="en-US" sz="2000" dirty="0" smtClean="0"/>
              <a:t>Requires an investment of time upfront to choose and implement a system and develop templates</a:t>
            </a:r>
          </a:p>
          <a:p>
            <a:pPr lvl="2"/>
            <a:r>
              <a:rPr lang="en-US" sz="2000" dirty="0" smtClean="0"/>
              <a:t>Requires permission management (i.e., giving publishers enough permissions to update pages, but not enough to do harm)</a:t>
            </a:r>
          </a:p>
          <a:p>
            <a:pPr lvl="2"/>
            <a:r>
              <a:rPr lang="en-US" sz="2000" dirty="0" smtClean="0"/>
              <a:t>Requires training for publishers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</a:t>
            </a:r>
            <a:r>
              <a:rPr lang="en-US" dirty="0"/>
              <a:t>Management Systems</a:t>
            </a:r>
          </a:p>
        </p:txBody>
      </p:sp>
    </p:spTree>
    <p:extLst>
      <p:ext uri="{BB962C8B-B14F-4D97-AF65-F5344CB8AC3E}">
        <p14:creationId xmlns:p14="http://schemas.microsoft.com/office/powerpoint/2010/main" val="302206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Methodology – Chrome Sniffer</a:t>
            </a:r>
          </a:p>
          <a:p>
            <a:r>
              <a:rPr lang="en-US" dirty="0"/>
              <a:t>It is very good at detecting open-source and most proprietary systems.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cannot detect a “home-grown” </a:t>
            </a:r>
            <a:r>
              <a:rPr lang="en-US" dirty="0" smtClean="0"/>
              <a:t>system.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Content Management </a:t>
            </a:r>
            <a:r>
              <a:rPr lang="en-US" dirty="0" smtClean="0"/>
              <a:t>Systems</a:t>
            </a:r>
            <a:endParaRPr lang="en-US" dirty="0"/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71800"/>
            <a:ext cx="326707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5" y="2957512"/>
            <a:ext cx="30670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3257550" y="3252787"/>
            <a:ext cx="838200" cy="481012"/>
          </a:xfrm>
          <a:prstGeom prst="ellipse">
            <a:avLst/>
          </a:prstGeom>
          <a:noFill/>
          <a:ln w="5715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477000" y="3286124"/>
            <a:ext cx="838200" cy="481012"/>
          </a:xfrm>
          <a:prstGeom prst="ellipse">
            <a:avLst/>
          </a:prstGeom>
          <a:noFill/>
          <a:ln w="5715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68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3198</TotalTime>
  <Words>2017</Words>
  <Application>Microsoft Office PowerPoint</Application>
  <PresentationFormat>On-screen Show (4:3)</PresentationFormat>
  <Paragraphs>392</Paragraphs>
  <Slides>50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Mylar</vt:lpstr>
      <vt:lpstr>Library Website Design Trends</vt:lpstr>
      <vt:lpstr>About Me</vt:lpstr>
      <vt:lpstr>Libraries Studied</vt:lpstr>
      <vt:lpstr>Libraries studied</vt:lpstr>
      <vt:lpstr>Web Design Trends Studied</vt:lpstr>
      <vt:lpstr>Content Management Systems</vt:lpstr>
      <vt:lpstr>Content Management Systems</vt:lpstr>
      <vt:lpstr>Content Management Systems</vt:lpstr>
      <vt:lpstr>Content Management Systems</vt:lpstr>
      <vt:lpstr>Content Management Systems</vt:lpstr>
      <vt:lpstr>Content Management Systems</vt:lpstr>
      <vt:lpstr>Integrated Search</vt:lpstr>
      <vt:lpstr>Integrated Search</vt:lpstr>
      <vt:lpstr>Integrated Search</vt:lpstr>
      <vt:lpstr>Integrated Search</vt:lpstr>
      <vt:lpstr>Louisiana - Integrated Search</vt:lpstr>
      <vt:lpstr>Louisiana - Integrated Search</vt:lpstr>
      <vt:lpstr>Integrated Search</vt:lpstr>
      <vt:lpstr>ASERL - Integrated Search</vt:lpstr>
      <vt:lpstr>ASERL - Integrated Search</vt:lpstr>
      <vt:lpstr>ASERL - Integrated Search</vt:lpstr>
      <vt:lpstr>ASERL - Integrated Search</vt:lpstr>
      <vt:lpstr>Web-Scale Discovery</vt:lpstr>
      <vt:lpstr>Web-Scale Discovery</vt:lpstr>
      <vt:lpstr>Louisiana - Web-Scale Discovery</vt:lpstr>
      <vt:lpstr>ASERL - Web-Scale Discovery</vt:lpstr>
      <vt:lpstr>Web-Scale Discovery</vt:lpstr>
      <vt:lpstr>Web-Scale Discovery</vt:lpstr>
      <vt:lpstr>Web-Scale Discovery</vt:lpstr>
      <vt:lpstr>Web-Scale Discovery</vt:lpstr>
      <vt:lpstr>Navigation Design</vt:lpstr>
      <vt:lpstr>Main Navigation</vt:lpstr>
      <vt:lpstr>Louisiana - Navigation</vt:lpstr>
      <vt:lpstr>Louisiana - Navigation</vt:lpstr>
      <vt:lpstr>Louisiana - Navigation</vt:lpstr>
      <vt:lpstr>Louisiana - Navigation</vt:lpstr>
      <vt:lpstr>Louisiana - Navigation</vt:lpstr>
      <vt:lpstr>ASERL - Navigation</vt:lpstr>
      <vt:lpstr>ASERL - Navigation</vt:lpstr>
      <vt:lpstr>ASERL - Navigation</vt:lpstr>
      <vt:lpstr>ASERL -Navigation</vt:lpstr>
      <vt:lpstr>ASERL -Navigation</vt:lpstr>
      <vt:lpstr>ASERL -Navigation</vt:lpstr>
      <vt:lpstr>ASERL -Navigation</vt:lpstr>
      <vt:lpstr>ASERL -Navigation</vt:lpstr>
      <vt:lpstr>Social Media</vt:lpstr>
      <vt:lpstr>Louisiana - Social Media</vt:lpstr>
      <vt:lpstr>ASERL - Social Media</vt:lpstr>
      <vt:lpstr>ASERL - Social Media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Library Website Design Trends</dc:title>
  <dc:creator>dcomeaux</dc:creator>
  <cp:lastModifiedBy>dcomeaux</cp:lastModifiedBy>
  <cp:revision>118</cp:revision>
  <dcterms:created xsi:type="dcterms:W3CDTF">2012-09-20T07:41:59Z</dcterms:created>
  <dcterms:modified xsi:type="dcterms:W3CDTF">2012-10-16T14:49:29Z</dcterms:modified>
</cp:coreProperties>
</file>